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92" r:id="rId3"/>
    <p:sldId id="333" r:id="rId4"/>
    <p:sldId id="363" r:id="rId5"/>
    <p:sldId id="364" r:id="rId6"/>
    <p:sldId id="355" r:id="rId7"/>
    <p:sldId id="365" r:id="rId8"/>
    <p:sldId id="334" r:id="rId9"/>
    <p:sldId id="366" r:id="rId10"/>
    <p:sldId id="367" r:id="rId11"/>
    <p:sldId id="362" r:id="rId12"/>
    <p:sldId id="30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2EB0-6F89-4C94-8219-33E290B95A20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683EE-857E-415F-8FE1-D57D12EFAD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3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38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1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4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14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6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83EE-857E-415F-8FE1-D57D12EFAD7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9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6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69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7E37-629B-C548-ADE4-A47A3BD7EA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6EC2-DE9A-2D40-B8A0-8A6AB0B50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1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2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6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7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6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7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54A2-1B2D-493F-8AE3-6AA2E70A59A2}" type="datetimeFigureOut">
              <a:rPr lang="fr-FR" smtClean="0"/>
              <a:t>12/04/2018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02C3-116A-4452-A12C-E20385CB7B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5E97E37-629B-C548-ADE4-A47A3BD7EA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5E6EC2-DE9A-2D40-B8A0-8A6AB0B50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atron Banan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 bwMode="auto">
          <a:xfrm>
            <a:off x="611560" y="1201316"/>
            <a:ext cx="7848871" cy="15536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3200" dirty="0"/>
              <a:t>¿ </a:t>
            </a:r>
            <a:r>
              <a:rPr lang="es-MX" sz="3200" dirty="0" smtClean="0"/>
              <a:t>Que </a:t>
            </a:r>
            <a:r>
              <a:rPr lang="es-MX" sz="3200" dirty="0"/>
              <a:t>futuro para el preaviso </a:t>
            </a:r>
            <a:r>
              <a:rPr lang="es-MX" sz="3200" dirty="0" smtClean="0"/>
              <a:t>biológico </a:t>
            </a:r>
            <a:r>
              <a:rPr lang="es-MX" sz="3200" dirty="0"/>
              <a:t>en fincas convencionales y </a:t>
            </a:r>
            <a:r>
              <a:rPr lang="es-MX" sz="3200" dirty="0" smtClean="0"/>
              <a:t>orgánicas </a:t>
            </a:r>
            <a:r>
              <a:rPr lang="es-MX" sz="3200" dirty="0"/>
              <a:t>en Republica </a:t>
            </a:r>
            <a:r>
              <a:rPr lang="es-MX" sz="3200" dirty="0" smtClean="0"/>
              <a:t>dominicana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74490"/>
            <a:ext cx="1816478" cy="747151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 bwMode="auto">
          <a:xfrm>
            <a:off x="5353372" y="2155859"/>
            <a:ext cx="3136399" cy="169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defRPr/>
            </a:pP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b="1" dirty="0">
              <a:solidFill>
                <a:prstClr val="black"/>
              </a:solidFill>
            </a:endParaRPr>
          </a:p>
          <a:p>
            <a:pPr algn="r" defTabSz="457200">
              <a:defRPr/>
            </a:pPr>
            <a:r>
              <a:rPr lang="es-DO" b="1" dirty="0" err="1" smtClean="0">
                <a:solidFill>
                  <a:prstClr val="black"/>
                </a:solidFill>
              </a:rPr>
              <a:t>Luc</a:t>
            </a:r>
            <a:r>
              <a:rPr lang="es-DO" b="1" dirty="0" smtClean="0">
                <a:solidFill>
                  <a:prstClr val="black"/>
                </a:solidFill>
              </a:rPr>
              <a:t> de Lapeyre</a:t>
            </a:r>
          </a:p>
          <a:p>
            <a:pPr algn="r" defTabSz="457200">
              <a:defRPr/>
            </a:pPr>
            <a:r>
              <a:rPr lang="es-DO" b="1" dirty="0" err="1" smtClean="0">
                <a:solidFill>
                  <a:prstClr val="black"/>
                </a:solidFill>
              </a:rPr>
              <a:t>Roxane</a:t>
            </a:r>
            <a:r>
              <a:rPr lang="es-DO" b="1" dirty="0" smtClean="0">
                <a:solidFill>
                  <a:prstClr val="black"/>
                </a:solidFill>
              </a:rPr>
              <a:t> Le </a:t>
            </a:r>
            <a:r>
              <a:rPr lang="es-DO" b="1" dirty="0" err="1" smtClean="0">
                <a:solidFill>
                  <a:prstClr val="black"/>
                </a:solidFill>
              </a:rPr>
              <a:t>Guen</a:t>
            </a: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r>
              <a:rPr lang="es-DO" b="1" dirty="0" err="1" smtClean="0">
                <a:solidFill>
                  <a:prstClr val="black"/>
                </a:solidFill>
              </a:rPr>
              <a:t>Nicolas</a:t>
            </a:r>
            <a:r>
              <a:rPr lang="es-DO" b="1" dirty="0" smtClean="0">
                <a:solidFill>
                  <a:prstClr val="black"/>
                </a:solidFill>
              </a:rPr>
              <a:t> </a:t>
            </a:r>
            <a:r>
              <a:rPr lang="es-DO" b="1" dirty="0" err="1" smtClean="0">
                <a:solidFill>
                  <a:prstClr val="black"/>
                </a:solidFill>
              </a:rPr>
              <a:t>Fégeant</a:t>
            </a: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r>
              <a:rPr lang="es-DO" b="1" dirty="0" smtClean="0">
                <a:solidFill>
                  <a:prstClr val="black"/>
                </a:solidFill>
              </a:rPr>
              <a:t>Christian </a:t>
            </a:r>
            <a:r>
              <a:rPr lang="es-DO" b="1" dirty="0" err="1" smtClean="0">
                <a:solidFill>
                  <a:prstClr val="black"/>
                </a:solidFill>
              </a:rPr>
              <a:t>Chabrier</a:t>
            </a: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r>
              <a:rPr lang="es-DO" b="1" dirty="0" err="1" smtClean="0">
                <a:solidFill>
                  <a:prstClr val="black"/>
                </a:solidFill>
              </a:rPr>
              <a:t>Licardy</a:t>
            </a:r>
            <a:r>
              <a:rPr lang="es-DO" b="1" dirty="0" smtClean="0">
                <a:solidFill>
                  <a:prstClr val="black"/>
                </a:solidFill>
              </a:rPr>
              <a:t> Aracena</a:t>
            </a:r>
          </a:p>
          <a:p>
            <a:pPr algn="r" defTabSz="457200">
              <a:defRPr/>
            </a:pPr>
            <a:r>
              <a:rPr lang="es-DO" b="1" dirty="0" smtClean="0">
                <a:solidFill>
                  <a:prstClr val="black"/>
                </a:solidFill>
              </a:rPr>
              <a:t>Roberto Polanco</a:t>
            </a:r>
          </a:p>
          <a:p>
            <a:pPr algn="r" defTabSz="457200">
              <a:defRPr/>
            </a:pPr>
            <a:endParaRPr lang="es-DO" b="1" dirty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r>
              <a:rPr lang="es-DO" b="1" dirty="0" smtClean="0">
                <a:solidFill>
                  <a:prstClr val="black"/>
                </a:solidFill>
              </a:rPr>
              <a:t>Alberto </a:t>
            </a:r>
            <a:r>
              <a:rPr lang="es-DO" b="1" dirty="0" err="1">
                <a:solidFill>
                  <a:prstClr val="black"/>
                </a:solidFill>
              </a:rPr>
              <a:t>Rodriguez</a:t>
            </a:r>
            <a:endParaRPr lang="es-DO" b="1" dirty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b="1" dirty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sz="1000" b="1" dirty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b="1" dirty="0" smtClean="0">
              <a:solidFill>
                <a:prstClr val="black"/>
              </a:solidFill>
            </a:endParaRPr>
          </a:p>
          <a:p>
            <a:pPr algn="r" defTabSz="457200">
              <a:defRPr/>
            </a:pPr>
            <a:endParaRPr lang="es-DO" sz="900" b="1" dirty="0">
              <a:solidFill>
                <a:prstClr val="black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251520" y="5588782"/>
            <a:ext cx="2789776" cy="5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spcBef>
                <a:spcPct val="20000"/>
              </a:spcBef>
              <a:defRPr/>
            </a:pPr>
            <a:r>
              <a:rPr lang="es-DO" sz="1600" b="1" i="1" dirty="0" smtClean="0">
                <a:solidFill>
                  <a:prstClr val="black"/>
                </a:solidFill>
              </a:rPr>
              <a:t>Mao, Jueves  12 de Abril 2018</a:t>
            </a:r>
            <a:endParaRPr lang="es-DO" sz="1600" b="1" i="1" dirty="0">
              <a:solidFill>
                <a:prstClr val="black"/>
              </a:solidFill>
            </a:endParaRPr>
          </a:p>
        </p:txBody>
      </p:sp>
      <p:pic>
        <p:nvPicPr>
          <p:cNvPr id="6" name="Image 6" descr="http://www.oirsa.org/portal/images/SP_Oirsa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22" y="4683445"/>
            <a:ext cx="916377" cy="11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21" y="5989751"/>
            <a:ext cx="743952" cy="5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0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AutoShape 9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6" name="AutoShape 11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7" name="AutoShape 13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AutoShape 15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9" name="AutoShape 2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AutoShape 4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1" name="AutoShape 6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AutoShape 15" descr="data:image/jpeg;base64,/9j/4AAQSkZJRgABAQAAAQABAAD/2wCEAAkGBxQTEhQUExQVFhQWGBcVGBYUFxUVFBcVGBQYFhUVFBcYHCggGBolHBQVITEhJSkrLi4uFx8zODMsNygtLisBCgoKDg0OGxAQGywkICQsLCw3LCwsLCw3LCwvLCwsLCwtLCwsLCwsLiwsLCwsLCwsLCwsLCwsLCwsLCwsLCw0NP/AABEIAOoA1wMBIgACEQEDEQH/xAAcAAEAAwEBAQEBAAAAAAAAAAAABAUGAwIBBwj/xAA8EAACAQIDBQUGBAUDBQAAAAAAAQIDEQQFIRIxQVFxBiJhgZETMqGxwfAjQmLRFFJTcuFDwvEHFSQzov/EABoBAQADAQEBAAAAAAAAAAAAAAACAwQBBQb/xAAoEQADAAICAgICAgEFAAAAAAAAAQIDEQQhEjETQSJRMmEUBYGRobH/2gAMAwEAAhEDEQA/AP3EAAHOnWUtz8uJ0IeLo67S8/3PtHFcJev7ktfaI7+mSwfEz6RJAAAAAAAAAAAAAAAAAAAAAAAAAAAAHmE09x6AAAAAAAPjRWV4bLt6FoRcfDu35fIbONEWliXHxXL9ixpVVJXTKOcznSxThJNea4M4jqRowcsPXU43j/w+TOp0AAAAAAAA+OVgD6DjKsFXRX8sb1s74s7A+Rlc+lhwAAAAHDE4lQXjwQB0q1FFXbsRadV1G+EfmQryqS+7JFvSpqKsiTSSIJuj1GNlZbj6ARJgAAAAAA8zjdNcz0ADM1tG1ydv8nKX18Cfm9K1S/NX+/gQYK+jLIk5VHXAYl03fg9GvviaOnNNJrczOKmWWX1tnuvc/gyVz9ogq7LMAFJYAAACDWxPG+lm/JEnEvuStyfyMhj8wvFJcYNPrvMHN5HxSXYcfkyViMweypX36+XAkrHd9rwUl9TI4rGXopLhp/8ARI/j/wARO+mxr6/4PBnNfs3vEjX0MclJa6PTo19/AuDA08XtOHnJ/H97G8pbl0XyPb/07NWSWn9GLkQpaPQByxNdQi5Ph8XyPSM54xmKUF4vcimqVW3du7ZwrV3NuT/48Dtl9LbmlwWrJ60QfZb5fQ2Y3e9/LkSwCBJLQAAOgAAAAAAAAFfnNK8U+T+D0KmlE0OKheDXgU1OJdjfRVfs+xp2OiR9SPSR1sgTsJVurPeiQVlOVmmWMJXV0VUuy6X0egARJHxoxeY9nK3trU7OnJ3Um7bHXmbRsj1qyRl5WLHc/mW4rqX0UOH7KUYr8SUpt71fZj5Ja/EkLs5hZf6fh70v3PuLxTaeytOMm7I85VjNqO+74/45oxTWFPxUrRc1bW9nin2YpxqRnGctlNNwlZ3t7qT4K5okQY1Pv9jrTr8DVgvHHSWim/KvZKM/mmI25K3urd15ltiqndsuO8rJ0UbYpbKa2V0+RocsopR2l+bXUqYYe8kudjQwjZJci230Qg9AAqLAAAAAAAAAAAAD4yqlCza8S2IGKjaXUnDIWjigfTy2KoikGyRga+uy/L9iFORyhU7y1trv5FTotmTQA50Kqkk1uOhIEfF1lFffkU88SpNpa23vgunNkbtXjJQuo797f8sEtX6u3qfKdJQpwj4Xf1829PU8nkZHVtfSNeONSn+yHmtWUlZaRWuvH92esknHZVndbn15r4+hX5ziXOccPS1nL3mvyrx5WWvmeYYaWGfs+GrjfdKPGPVfUytd7NPj+OjX05cOK3MVJabXqQcrxSnBO92u6+fmTqj0fS5ZtOdmfWmdtvT79eh5jVjK8XpJcPquaIzraK3vLcuel2iDmdS9NVIaW9Yvk/Ml87j0c+NV0XmDo965OMtkueOTgpL3motcnL3JLwZqT0uPnWWdme8bxvQABoIAAAAAAAAAAAAAi42O5ko514Xi0DjK1s5zkJyOE6l/kQb2dmTzOe8i1JEuU4qDuntN2+ZBnuOzGyzei1yPE2ew372q6rf8PkXZkKbcXFrenc1lGptRTXFXLHOitvbM3nVH/wAiTa7rppO+7WaT+CK7PMXNT9nRV6kkrcoq2sn4I1GcUrxTSu0/k7/QpcHhrVqk3vls26JbvU8jkY9Xr9m7DScp/oy2X4yhQrSo/wARfE76mkdu+j3ST01WhdubqRtNqpHhJLZqQfBtLevFehke0H/TyticxqzptKlUnTqt9xSTVJQ2lL30k9vSOj08GaPK6U6UnTnJylTcqbm981F2jOX6nHZv4pks2D44VJ9M7izfJbnXaJeTUZUZ1Iy3O0k+fD13F1iayjBtvfZL6kDF17RTUdp33c+PzsUeKnVqS2qsnGPKHBdVu+Zjr8ekWeDp7OtbOL4mlTW5Nuf90lsqPkrebLjGv8GUv54Xf9y3v5+hkadLaxNP2a7q2Vdbl3lY0+d1bU3COr0px8ZvSy9SmtslUpNJEJwdsva31Pw3blGalF+Sub9Fbg8pivYOW+jDZiuCk0lKXw+LLM9zj4fj2/3r/wAPPy35f9gAGkqAAAAAAAAAAAAAAAKXHw2ZPx1INSRdZrQ2oXW9a+XEz85a/fIKdkk+jxOR7UdEe1C+qSJEafror/MuWkQb2cadPcXuWPu25biBCkTcJoyu6RxE1oydfE2m+ppsXW2YtmFlW2pSX5ovXo9z+h5vNr0kehw53ts0VDFKVua3PiuhGrYO8nK+rd31K2MpQcb2SbUbtpK73LXnuLSrivZ+8rmfz8p1Ra48a/EpO0OYyoU24U51JJX2aavK19XyS8WZqnQxleNGfs4w9tVlCEG6iqqlFbXtptycdlaJ6b2rGtnNOUqqbjyadmtCZ2aw7UZ1ptynUdtqTcpbEdyu+F76E8Lx0vHx239kMvyR+SrS/X9hYWnhqcYLWV77rylK1rpebsizynKrNVai7y92G/YvxfOb+BIwVBOW1bVceJZGrHxpVeTMtZm1oAA1lIAAAAAAAAAAAAAAAAAAZQ43BKE7v3X92L48VaakrM6noFDRp3JkKZ7/AIbZZ8rVLIpy5dEojbPdkjnPEpFRjcwtxI1HEuRgvk96RsjjdbZZ4vFbRlsypSU/aQ95cODXGL8C3k2QcVIzXTrtmrGvHpHTbjisPKnJOO0tNpfmi9HylZorMu/iqdanTqXdFN3/AD2jZ2tJpSUetxhK+KS7jU0m+49nTjZX1NLlE5zV6lOdO+ji2nB+V3bysSl+XR2m4T9aIGHyCtOX4jUaafO7kr8OppadCyUYqyVkvBH2N9pfy2at48CfRpW14m7i4pnejzuRkq9JnqlCySPYBtM4AAAAAAAAAAAAAAAAAAAAB8bODxHJXIOIxDlLT3Vu/c7UZX1FfitnE9s7VKj4lHmlexbYipvMxnWI4LezzORk6N3Hjsqa9a78y9y6ilHak0kt7eiMnRrp1G27RhdXfhvZZf8AcNuzbtFe7H/c/H5GKXrtl/LzrEkvsuK2OpPRNrxaaXqyBUleViPisZDZauUMM1ftVFNWX5t9vBI73Rjxc5S9WS8/TjKFm1rw0ND2ec5UpzTbcWtHxVtUvEz2dVYOnvu20k3q7tpLU1fZCFqCfNt+iSJ4sflS/wBy/wDy1kxtpemibhcyjK2uvJ7zQ0p3SZh85X494q269uL4s2mBjanFPfZG3iXTqpf0V8iV4ql9ncAG8yAAAAAAAAAAAAAAAAAAA8VX3X0Z7PkloAVMaOl1wO0HZHpQscMTVSRRnyE8UbZFx+J2Uyny6ipylVn7lNOWu7RN/S/kfMdVdSahHi7FrmeGVPB1or+lO/i3Fo86V8lbfpG3LfxY+vZ+UYjG7c2o32btrg34v9j1XxjitLnjCYazuWajBLv2t8TnS9HgO7yt3T7MvWzGo9LsjutKOr3mhxeY0YpuMF1sdsi7KTxcZ4monGjBNxXGbT3dDVjlP60it4qpqZe2QspU6zi5e6ndLpxP1HKaihQj5/My+RZfHabekV9pFxjMVwW7ckYqz/k6npekfSYOGseNY32/bZ3wMPa11yubZIzfZLDe9N9EaU38GNY/J/ZRyq3ev0AAbTKAAAAAAAAAAAAAAAAAAADnWqbKucb0tnUtkbG1UvqZzNcdbRbzrm2YpX5nLIsqdWXtanurcnx/weVkust+MnoY4nFPlRK7P5ZK3tJLV7r/ADPfarFxhRlTv3pqz8FxOmcZ9GmmocOPLofmmedoNpvW7JOpmfjx9/2edyM+9tnDHYpR3WK11dveyvq4uVSWzCMpye6MU5P0RoMr7H42oleNOkn/AFJ6+kUxOPxXZ5+Oat/iuinlhPaVqVPhOcY+rt9T+gFgoxo+ygrRUNlLysfkGM7AY2NpwqUZuOqUZTjLT+Vyja/mj9D7DZ+8TScKqccRS7s4yVpctpp/fqbMWnPiaMMvHX5LRl3NwlJeJ1wdF1JpeJpMw7NOdRyi0k9db+fAscuyuFBXbV+b0S6Hmxwrd6fo92uXCna9k3AYb2cFHlv68SQc6NeMvdkpdGmdD2ZSS0jy223tgAHTgAAAAAAAAAAAAAAAAAB8k7GezvMrEzOMwUIvUqsqyqVeXtat1DhHn/gw58lW/jg14YULzs5ZNlLrS9pU9zlzJufZmoRcI6KOmnyLjHV1SpuW6y0+h+dZzjNNeN3423lWWViSxz7ftlGfO77Mt2nz1yexG7bdko6tvlpv6DJ+ylStaVduEH+Re+/7uEfme+x9Dbq1ar4OyfXfb0NvSdiq78H4T/yS4vCm5WTJ3v6O2T5XSoR2aUFFcbb3/c3q/Mto1LFWsTY5zxhDz0egsf0kXsKxUdocqqTtWw0/Z4mC0atapH+nL6P6HmhjSzw2JTLMeUqy4U1pn59iO3WKsoqajUT2ZxmmpJ7t3PwJ+Cy6tX72KxE2n+WL2UXHaHstTqz/AImEfxktUv8AUS3X/Urb+O4rcup16/8A64NRWjlO8YrwV9X5DJdbSnZVxuMkm8jTNFlVGhQu6a2ZNJN3d2luvrqXFLM1zKPD9n7a1K0m+UEor1d7k2ngacdzk+sv2JTeRf0WVGN+i8o4tSJJSe0UUW+HfdRuw5XXTMmSFPaOgALyoAAAAAAAAAAAAHOvOyOhXZpWtp4NleSvGWycTutFJWaliaanrFu1vHgamTUVrZJeSMdl8/aYyMV+TV+hsalNSVpJNcmk18TPxO03/Zfyuml/Rge1naL21WGHw95pSTqTim4xXHaa0XmYzPcY3OaXCOyurP2PM8LFUKkYRUe63aKS1WvA/C7uU6je5Ta8/v5kcseNO3+jFMO8kx+2aHsvBU6VubLx10ZnA4iyJ8cV4nmOnvbPovBJaRae0OdavZEKFdv3U30IuJxe9PTqc2RWt62T6OKU7uL1W9cV49CxwWO5mPwGCr1am3QulHfUfuLnF/zdC7VeLlstqE/SMn4cugctdkmk+jZ4PG8ybJ6aGMo41wdpFzgcw8S6M30zNeL7ROqYkj1cclxO2LpKrHuvZnwfDzKzAdmqtWX4j2Yp8736czrm6ep7OJwluujtg8S69TZheXNrclzbNnShZJcjhl+AhRjswVlx5vxZKPS4+D4137MObL5vr0AAaSgAAAAAAAAAAAAFLnUZSlGMVdy0XLq/Bb/QuiPh8KouUtXKW+T324Jcl4FeSPNeJOK8XsqMtydYfEKUU2pwtKXHbV22+V7/AAL8WB2IULSOXbp7Z8aMfDsNTtXT02qjnBrhFxXda63NicsTW2ISm90YuXor/QXM0tUcl+NKl7R+VY7shWp1FTj3m9Uk+HPwXUm0ewle21JxdtdiMrN+G09EaTs5iE515ykpTdTYv/bFN28LyfkkX0sUrXMWLhzS8nvs0PmZaXvRgsPks7Wry9kv6dOzklyctUvK/U+1cvwUNfZKT/XKTv11szQ5plrxUo7E9jZupPi1wt5nrC9jaEdZ7VR/qdl6Ig+NapqV1+yWJ4YSp72ZyrncdnZgkktFGKsl0SKTEYCrXfcpSfRH6thsrow92nBeS+pLSJLhN/yos/zFP8ZPy/K+y+O0TjDY5VZbl+lq7RcV+y1aGsGpc0nx87XNyC3/AAcevsrfNyb+j87darT0nFrqmTMNnduJtpRT3q/Ug4nJKE/epx6ruv4FL4Vz/Cif+XNfykq6OdfqLPLsO43k6lSblwnJNR8I2S+N2VOL7JLfRqOL4Kfej8NT4s2cJNTWq0a8TRx8eRN/IU5njrXgaKb0dnZ+OquVuSZs6i2allO8o3W6Tg7TVuEly8yvq5xfRO7bskk+PxOHZzs3WjXniMTKKbnOcKUG2k5XjtTlxezpZaavVl9qtpozVtaNeAgTOgAAAAAAAAAAAAAAA+Simmmrp6NPc0fQAZfEdm44dOWEg4pycpU027tpawUnpuWi0KyWMqvuKnUcuWzJfaN2fAujq6K7I8HKnC87bct6TulyXXmWR8PoOAAAAAAAAAAg5hlNKtrNd7+aLtLp4k4AFbl+R0qL2opuXBye0104Isg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Conclusión general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151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El sistema de proyectos de preaviso biológico en bloques no fue exitoso</a:t>
            </a:r>
          </a:p>
          <a:p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Hay muchas limitaciones para lograr un modelo de organización similar al de las Antillas francesas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Hay que adaptar el sistema de preaviso a esta situación propia al país</a:t>
            </a:r>
            <a:endParaRPr lang="es-ES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Con nuestra experiencia </a:t>
            </a:r>
            <a:r>
              <a:rPr lang="es-ES" sz="2800" smtClean="0">
                <a:latin typeface="Calibri" panose="020F0502020204030204" pitchFamily="34" charset="0"/>
              </a:rPr>
              <a:t>la propuesta seria :</a:t>
            </a: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Calibri" panose="020F0502020204030204" pitchFamily="34" charset="0"/>
              </a:rPr>
              <a:t>Tener estaciones de preaviso en diferentes regiones (100-200 ha)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Calibri" panose="020F0502020204030204" pitchFamily="34" charset="0"/>
              </a:rPr>
              <a:t>Comunicar la información de necesidad de tratamiento a todos los productores dentro de la zona</a:t>
            </a:r>
            <a:endParaRPr lang="es-E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965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4203"/>
            <a:ext cx="2733768" cy="36450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6173"/>
            <a:ext cx="3635896" cy="2726922"/>
          </a:xfrm>
          <a:prstGeom prst="rect">
            <a:avLst/>
          </a:prstGeom>
        </p:spPr>
      </p:pic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Gracias por su atención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4000" dirty="0">
              <a:solidFill>
                <a:srgbClr val="FF006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5402705" cy="38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32366" y="1401656"/>
            <a:ext cx="3183579" cy="4638126"/>
            <a:chOff x="2289268" y="1412776"/>
            <a:chExt cx="3183579" cy="4638126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2339752" y="1412776"/>
              <a:ext cx="3096344" cy="1008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b="1" dirty="0" err="1" smtClean="0">
                  <a:solidFill>
                    <a:schemeClr val="tx1"/>
                  </a:solidFill>
                </a:rPr>
                <a:t>Caja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 de </a:t>
              </a:r>
              <a:r>
                <a:rPr lang="fr-FR" sz="2000" b="1" dirty="0" err="1" smtClean="0">
                  <a:solidFill>
                    <a:schemeClr val="tx1"/>
                  </a:solidFill>
                </a:rPr>
                <a:t>herramientas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2289268" y="3069004"/>
              <a:ext cx="3096344" cy="100811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2000" b="1" dirty="0" err="1">
                  <a:solidFill>
                    <a:schemeClr val="tx1"/>
                  </a:solidFill>
                </a:rPr>
                <a:t>Prototipos</a:t>
              </a:r>
              <a:r>
                <a:rPr lang="fr-FR" sz="2000" b="1" dirty="0">
                  <a:solidFill>
                    <a:schemeClr val="tx1"/>
                  </a:solidFill>
                </a:rPr>
                <a:t> de </a:t>
              </a:r>
              <a:r>
                <a:rPr lang="fr-FR" sz="2000" b="1" dirty="0" err="1">
                  <a:solidFill>
                    <a:schemeClr val="tx1"/>
                  </a:solidFill>
                </a:rPr>
                <a:t>soluciones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2367773" y="4849704"/>
              <a:ext cx="3096344" cy="11097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2000" b="1" dirty="0" err="1">
                  <a:solidFill>
                    <a:schemeClr val="tx1"/>
                  </a:solidFill>
                </a:rPr>
                <a:t>Transferencia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3635896" y="2492896"/>
              <a:ext cx="288032" cy="504056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3649146" y="4258876"/>
              <a:ext cx="288032" cy="504056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83473" y="2108152"/>
              <a:ext cx="2818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latin typeface="+mn-lt"/>
                  <a:ea typeface="+mn-ea"/>
                </a:rPr>
                <a:t>c</a:t>
              </a:r>
              <a:r>
                <a:rPr lang="fr-FR" dirty="0" err="1" smtClean="0">
                  <a:latin typeface="+mn-lt"/>
                  <a:ea typeface="+mn-ea"/>
                </a:rPr>
                <a:t>onocimiento</a:t>
              </a:r>
              <a:r>
                <a:rPr lang="fr-FR" dirty="0" smtClean="0">
                  <a:latin typeface="+mn-lt"/>
                  <a:ea typeface="+mn-ea"/>
                </a:rPr>
                <a:t>, </a:t>
              </a:r>
              <a:r>
                <a:rPr lang="fr-FR" dirty="0" err="1" smtClean="0">
                  <a:latin typeface="+mn-lt"/>
                  <a:ea typeface="+mn-ea"/>
                </a:rPr>
                <a:t>exploracion</a:t>
              </a:r>
              <a:r>
                <a:rPr lang="fr-FR" dirty="0" smtClean="0">
                  <a:latin typeface="+mn-lt"/>
                  <a:ea typeface="+mn-ea"/>
                </a:rPr>
                <a:t>…</a:t>
              </a:r>
              <a:endParaRPr lang="fr-FR" dirty="0">
                <a:latin typeface="+mn-lt"/>
                <a:ea typeface="+mn-ea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67773" y="3707784"/>
              <a:ext cx="3034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+mn-lt"/>
                  <a:ea typeface="+mn-ea"/>
                </a:rPr>
                <a:t>experimentacion</a:t>
              </a:r>
              <a:r>
                <a:rPr lang="fr-FR" dirty="0" smtClean="0">
                  <a:latin typeface="+mn-lt"/>
                  <a:ea typeface="+mn-ea"/>
                </a:rPr>
                <a:t>, </a:t>
              </a:r>
              <a:r>
                <a:rPr lang="fr-FR" dirty="0" err="1" smtClean="0">
                  <a:latin typeface="+mn-lt"/>
                  <a:ea typeface="+mn-ea"/>
                </a:rPr>
                <a:t>evaluacion</a:t>
              </a:r>
              <a:r>
                <a:rPr lang="fr-FR" dirty="0" smtClean="0">
                  <a:latin typeface="+mn-lt"/>
                  <a:ea typeface="+mn-ea"/>
                </a:rPr>
                <a:t>…</a:t>
              </a:r>
              <a:endParaRPr lang="fr-FR" dirty="0">
                <a:latin typeface="+mn-lt"/>
                <a:ea typeface="+mn-ea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75009" y="5404571"/>
              <a:ext cx="3097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+mn-lt"/>
                  <a:ea typeface="+mn-ea"/>
                </a:rPr>
                <a:t>Parcelas</a:t>
              </a:r>
              <a:r>
                <a:rPr lang="fr-FR" dirty="0" smtClean="0">
                  <a:latin typeface="+mn-lt"/>
                  <a:ea typeface="+mn-ea"/>
                </a:rPr>
                <a:t> </a:t>
              </a:r>
              <a:r>
                <a:rPr lang="fr-FR" dirty="0" err="1" smtClean="0">
                  <a:latin typeface="+mn-lt"/>
                  <a:ea typeface="+mn-ea"/>
                </a:rPr>
                <a:t>demostrativas</a:t>
              </a:r>
              <a:r>
                <a:rPr lang="fr-FR" dirty="0" smtClean="0">
                  <a:latin typeface="+mn-lt"/>
                  <a:ea typeface="+mn-ea"/>
                </a:rPr>
                <a:t>, </a:t>
              </a:r>
              <a:r>
                <a:rPr lang="fr-FR" dirty="0" err="1" smtClean="0">
                  <a:latin typeface="+mn-lt"/>
                  <a:ea typeface="+mn-ea"/>
                </a:rPr>
                <a:t>guias</a:t>
              </a:r>
              <a:r>
                <a:rPr lang="fr-FR" dirty="0" smtClean="0">
                  <a:latin typeface="+mn-lt"/>
                  <a:ea typeface="+mn-ea"/>
                </a:rPr>
                <a:t>, </a:t>
              </a:r>
              <a:r>
                <a:rPr lang="fr-FR" dirty="0" err="1" smtClean="0">
                  <a:latin typeface="+mn-lt"/>
                  <a:ea typeface="+mn-ea"/>
                </a:rPr>
                <a:t>capacitacion</a:t>
              </a:r>
              <a:r>
                <a:rPr lang="fr-FR" dirty="0" smtClean="0">
                  <a:latin typeface="+mn-lt"/>
                  <a:ea typeface="+mn-ea"/>
                </a:rPr>
                <a:t>…</a:t>
              </a:r>
              <a:endParaRPr lang="fr-FR" dirty="0">
                <a:latin typeface="+mn-lt"/>
                <a:ea typeface="+mn-ea"/>
              </a:endParaRPr>
            </a:p>
          </p:txBody>
        </p:sp>
      </p:grpSp>
      <p:sp>
        <p:nvSpPr>
          <p:cNvPr id="14" name="Ellipse 13"/>
          <p:cNvSpPr/>
          <p:nvPr/>
        </p:nvSpPr>
        <p:spPr>
          <a:xfrm>
            <a:off x="3947440" y="1300823"/>
            <a:ext cx="3122367" cy="420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2. </a:t>
            </a:r>
            <a:r>
              <a:rPr lang="fr-FR" sz="1600" dirty="0" err="1" smtClean="0">
                <a:solidFill>
                  <a:schemeClr val="tx1"/>
                </a:solidFill>
              </a:rPr>
              <a:t>Analisis</a:t>
            </a:r>
            <a:r>
              <a:rPr lang="fr-FR" sz="1600" dirty="0" smtClean="0">
                <a:solidFill>
                  <a:schemeClr val="tx1"/>
                </a:solidFill>
              </a:rPr>
              <a:t> de </a:t>
            </a:r>
            <a:r>
              <a:rPr lang="fr-FR" sz="1600" dirty="0" err="1" smtClean="0">
                <a:solidFill>
                  <a:schemeClr val="tx1"/>
                </a:solidFill>
              </a:rPr>
              <a:t>resistencia</a:t>
            </a:r>
            <a:r>
              <a:rPr lang="fr-FR" sz="1600" dirty="0" smtClean="0">
                <a:solidFill>
                  <a:schemeClr val="tx1"/>
                </a:solidFill>
              </a:rPr>
              <a:t> a </a:t>
            </a:r>
            <a:r>
              <a:rPr lang="fr-FR" sz="1600" dirty="0" err="1" smtClean="0">
                <a:solidFill>
                  <a:schemeClr val="tx1"/>
                </a:solidFill>
              </a:rPr>
              <a:t>fungicidas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97543" y="1695248"/>
            <a:ext cx="2880320" cy="420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1. </a:t>
            </a:r>
            <a:r>
              <a:rPr lang="fr-FR" sz="1600" dirty="0" err="1" smtClean="0">
                <a:solidFill>
                  <a:schemeClr val="tx1"/>
                </a:solidFill>
              </a:rPr>
              <a:t>Red</a:t>
            </a:r>
            <a:r>
              <a:rPr lang="fr-FR" sz="1600" dirty="0" smtClean="0">
                <a:solidFill>
                  <a:schemeClr val="tx1"/>
                </a:solidFill>
              </a:rPr>
              <a:t> de </a:t>
            </a:r>
            <a:r>
              <a:rPr lang="fr-FR" sz="1600" dirty="0" err="1" smtClean="0">
                <a:solidFill>
                  <a:schemeClr val="tx1"/>
                </a:solidFill>
              </a:rPr>
              <a:t>estaciones</a:t>
            </a:r>
            <a:r>
              <a:rPr lang="fr-FR" sz="1600" dirty="0" smtClean="0">
                <a:solidFill>
                  <a:schemeClr val="tx1"/>
                </a:solidFill>
              </a:rPr>
              <a:t> de </a:t>
            </a:r>
            <a:r>
              <a:rPr lang="fr-FR" sz="1600" dirty="0" err="1" smtClean="0">
                <a:solidFill>
                  <a:schemeClr val="tx1"/>
                </a:solidFill>
              </a:rPr>
              <a:t>preaviso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947440" y="2045436"/>
            <a:ext cx="3341309" cy="4209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3. </a:t>
            </a:r>
            <a:r>
              <a:rPr lang="fr-FR" sz="1600" dirty="0" err="1" smtClean="0">
                <a:solidFill>
                  <a:schemeClr val="tx1"/>
                </a:solidFill>
              </a:rPr>
              <a:t>Ensayos</a:t>
            </a:r>
            <a:r>
              <a:rPr lang="fr-FR" sz="1600" dirty="0" smtClean="0">
                <a:solidFill>
                  <a:schemeClr val="tx1"/>
                </a:solidFill>
              </a:rPr>
              <a:t> de </a:t>
            </a:r>
            <a:r>
              <a:rPr lang="fr-FR" sz="1600" dirty="0" err="1" smtClean="0">
                <a:solidFill>
                  <a:schemeClr val="tx1"/>
                </a:solidFill>
              </a:rPr>
              <a:t>eficiencia</a:t>
            </a:r>
            <a:r>
              <a:rPr lang="fr-FR" sz="1600" dirty="0" smtClean="0">
                <a:solidFill>
                  <a:schemeClr val="tx1"/>
                </a:solidFill>
              </a:rPr>
              <a:t> de </a:t>
            </a:r>
            <a:r>
              <a:rPr lang="fr-FR" sz="1600" dirty="0" err="1" smtClean="0">
                <a:solidFill>
                  <a:schemeClr val="tx1"/>
                </a:solidFill>
              </a:rPr>
              <a:t>biofungicidas</a:t>
            </a:r>
            <a:r>
              <a:rPr lang="fr-FR" sz="1600" dirty="0" smtClean="0">
                <a:solidFill>
                  <a:schemeClr val="tx1"/>
                </a:solidFill>
              </a:rPr>
              <a:t> (</a:t>
            </a:r>
            <a:r>
              <a:rPr lang="fr-FR" sz="1600" dirty="0" err="1" smtClean="0">
                <a:solidFill>
                  <a:schemeClr val="tx1"/>
                </a:solidFill>
              </a:rPr>
              <a:t>piloto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080286" y="3361264"/>
            <a:ext cx="3208463" cy="42092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Estrategias</a:t>
            </a:r>
            <a:r>
              <a:rPr lang="fr-FR" sz="1600" dirty="0" smtClean="0">
                <a:solidFill>
                  <a:schemeClr val="tx1"/>
                </a:solidFill>
              </a:rPr>
              <a:t> de control de la SN en </a:t>
            </a:r>
            <a:r>
              <a:rPr lang="fr-FR" sz="1600" dirty="0" err="1" smtClean="0">
                <a:solidFill>
                  <a:schemeClr val="tx1"/>
                </a:solidFill>
              </a:rPr>
              <a:t>cultivo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organico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79334" y="4731025"/>
            <a:ext cx="3472986" cy="42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1. </a:t>
            </a:r>
            <a:r>
              <a:rPr lang="fr-FR" sz="1600" b="1" dirty="0" err="1" smtClean="0">
                <a:solidFill>
                  <a:srgbClr val="FF0000"/>
                </a:solidFill>
              </a:rPr>
              <a:t>Proyectos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pilotos</a:t>
            </a:r>
            <a:r>
              <a:rPr lang="fr-FR" sz="1600" b="1" dirty="0" smtClean="0">
                <a:solidFill>
                  <a:srgbClr val="FF0000"/>
                </a:solidFill>
              </a:rPr>
              <a:t> de </a:t>
            </a:r>
            <a:r>
              <a:rPr lang="fr-FR" sz="1600" b="1" dirty="0" err="1" smtClean="0">
                <a:solidFill>
                  <a:srgbClr val="FF0000"/>
                </a:solidFill>
              </a:rPr>
              <a:t>preaviso</a:t>
            </a:r>
            <a:r>
              <a:rPr lang="fr-FR" sz="1600" b="1" dirty="0" smtClean="0">
                <a:solidFill>
                  <a:srgbClr val="FF0000"/>
                </a:solidFill>
              </a:rPr>
              <a:t> en </a:t>
            </a:r>
            <a:r>
              <a:rPr lang="fr-FR" sz="1600" b="1" dirty="0" err="1" smtClean="0">
                <a:solidFill>
                  <a:srgbClr val="FF0000"/>
                </a:solidFill>
              </a:rPr>
              <a:t>convencional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861345" y="5618854"/>
            <a:ext cx="3208463" cy="42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3. </a:t>
            </a:r>
            <a:r>
              <a:rPr lang="fr-FR" sz="1600" b="1" dirty="0" err="1" smtClean="0">
                <a:solidFill>
                  <a:srgbClr val="FF0000"/>
                </a:solidFill>
              </a:rPr>
              <a:t>Guias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tecnicas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972960" y="5197926"/>
            <a:ext cx="3208463" cy="42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2. </a:t>
            </a:r>
            <a:r>
              <a:rPr lang="fr-FR" sz="1600" b="1" dirty="0" err="1" smtClean="0">
                <a:solidFill>
                  <a:srgbClr val="FF0000"/>
                </a:solidFill>
              </a:rPr>
              <a:t>Proyectos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pilotos</a:t>
            </a:r>
            <a:r>
              <a:rPr lang="fr-FR" sz="1600" b="1" dirty="0" smtClean="0">
                <a:solidFill>
                  <a:srgbClr val="FF0000"/>
                </a:solidFill>
              </a:rPr>
              <a:t> de </a:t>
            </a:r>
            <a:r>
              <a:rPr lang="fr-FR" sz="1600" b="1" dirty="0" err="1" smtClean="0">
                <a:solidFill>
                  <a:srgbClr val="FF0000"/>
                </a:solidFill>
              </a:rPr>
              <a:t>preaviso</a:t>
            </a:r>
            <a:r>
              <a:rPr lang="fr-FR" sz="1600" b="1" dirty="0" smtClean="0">
                <a:solidFill>
                  <a:srgbClr val="FF0000"/>
                </a:solidFill>
              </a:rPr>
              <a:t> en </a:t>
            </a:r>
            <a:r>
              <a:rPr lang="fr-FR" sz="1600" b="1" dirty="0" err="1" smtClean="0">
                <a:solidFill>
                  <a:srgbClr val="FF0000"/>
                </a:solidFill>
              </a:rPr>
              <a:t>organico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361845"/>
            <a:ext cx="8208912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atin typeface="Arial Narrow" panose="020B0606020202030204" pitchFamily="34" charset="0"/>
              </a:rPr>
              <a:t>A3</a:t>
            </a:r>
            <a:r>
              <a:rPr lang="es-ES_tradnl" dirty="0">
                <a:latin typeface="Arial Narrow" panose="020B0606020202030204" pitchFamily="34" charset="0"/>
              </a:rPr>
              <a:t>. </a:t>
            </a:r>
            <a:r>
              <a:rPr lang="es-ES_tradnl" b="1" dirty="0">
                <a:latin typeface="Arial Narrow" panose="020B0606020202030204" pitchFamily="34" charset="0"/>
              </a:rPr>
              <a:t>Apoyo al Plan Nacional de Manejo Fitosanitario para el control de la Sigatoka </a:t>
            </a:r>
            <a:r>
              <a:rPr lang="es-ES_tradnl" b="1" dirty="0" smtClean="0">
                <a:latin typeface="Arial Narrow" panose="020B0606020202030204" pitchFamily="34" charset="0"/>
              </a:rPr>
              <a:t>Negra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>
              <a:latin typeface="Arial Narrow" panose="020B060602020203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>
              <a:latin typeface="Arial Narrow" panose="020B0606020202030204" pitchFamily="34" charset="0"/>
            </a:endParaRPr>
          </a:p>
        </p:txBody>
      </p:sp>
      <p:cxnSp>
        <p:nvCxnSpPr>
          <p:cNvPr id="22" name="Connecteur en arc 21"/>
          <p:cNvCxnSpPr>
            <a:stCxn id="15" idx="5"/>
            <a:endCxn id="18" idx="0"/>
          </p:cNvCxnSpPr>
          <p:nvPr/>
        </p:nvCxnSpPr>
        <p:spPr>
          <a:xfrm rot="5400000">
            <a:off x="5731562" y="1906537"/>
            <a:ext cx="2676492" cy="2972484"/>
          </a:xfrm>
          <a:prstGeom prst="curvedConnector3">
            <a:avLst>
              <a:gd name="adj1" fmla="val 739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>
            <a:stCxn id="15" idx="5"/>
            <a:endCxn id="20" idx="0"/>
          </p:cNvCxnSpPr>
          <p:nvPr/>
        </p:nvCxnSpPr>
        <p:spPr>
          <a:xfrm rot="5400000">
            <a:off x="6494925" y="3136800"/>
            <a:ext cx="3143393" cy="978858"/>
          </a:xfrm>
          <a:prstGeom prst="curvedConnector3">
            <a:avLst>
              <a:gd name="adj1" fmla="val 7474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6002720" y="5948318"/>
            <a:ext cx="3208463" cy="420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4. Visitas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201369" cy="21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7"/>
            <a:ext cx="3170617" cy="19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iangle isocèle 1"/>
          <p:cNvSpPr/>
          <p:nvPr/>
        </p:nvSpPr>
        <p:spPr>
          <a:xfrm>
            <a:off x="1543258" y="3557867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33729" y="3719885"/>
            <a:ext cx="1819160" cy="1509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452889" y="4946684"/>
            <a:ext cx="2304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1 estación de preaviso biológico</a:t>
            </a:r>
          </a:p>
          <a:p>
            <a:r>
              <a:rPr lang="es-ES" b="1" dirty="0" smtClean="0"/>
              <a:t>Monitoreo semanal</a:t>
            </a:r>
            <a:endParaRPr lang="es-E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6712" y="492760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Bloque de preaviso (45 productores)</a:t>
            </a:r>
            <a:endParaRPr lang="es-ES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89431" y="3258220"/>
            <a:ext cx="17746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Decisión única: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fecha vuelo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producto </a:t>
            </a:r>
            <a:endParaRPr lang="es-ES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455966" y="4181550"/>
            <a:ext cx="0" cy="746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123885" y="3599565"/>
            <a:ext cx="2233380" cy="174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40152" y="4838863"/>
            <a:ext cx="281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Vuelo único sobre todo el bloque</a:t>
            </a:r>
            <a:endParaRPr lang="es-ES" b="1" dirty="0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Definición de un proyecto piloto de preaviso biológico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632" y="2016324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Situación inicial </a:t>
            </a:r>
            <a:endParaRPr lang="es-ES" sz="3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940152" y="2121801"/>
            <a:ext cx="2172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Objetivo </a:t>
            </a:r>
            <a:r>
              <a:rPr lang="es-ES" sz="3200" dirty="0" smtClean="0"/>
              <a:t>final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227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161256" y="1596836"/>
            <a:ext cx="4752528" cy="3477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sz="2000" b="1" dirty="0" smtClean="0">
                <a:latin typeface="+mn-lt"/>
              </a:rPr>
              <a:t>3 proyectos pilotos en Los </a:t>
            </a:r>
            <a:r>
              <a:rPr lang="es-ES_tradnl" sz="2000" b="1" dirty="0" err="1" smtClean="0">
                <a:latin typeface="+mn-lt"/>
              </a:rPr>
              <a:t>Caceres</a:t>
            </a:r>
            <a:r>
              <a:rPr lang="es-ES_tradnl" sz="2000" b="1" dirty="0" smtClean="0">
                <a:latin typeface="+mn-lt"/>
              </a:rPr>
              <a:t>, </a:t>
            </a:r>
            <a:r>
              <a:rPr lang="es-ES_tradnl" sz="2000" b="1" dirty="0" err="1" smtClean="0">
                <a:latin typeface="+mn-lt"/>
              </a:rPr>
              <a:t>Donia</a:t>
            </a:r>
            <a:r>
              <a:rPr lang="es-ES_tradnl" sz="2000" b="1" dirty="0" smtClean="0">
                <a:latin typeface="+mn-lt"/>
              </a:rPr>
              <a:t> Antonia y </a:t>
            </a:r>
            <a:r>
              <a:rPr lang="es-ES_tradnl" sz="2000" b="1" dirty="0" err="1" smtClean="0">
                <a:latin typeface="+mn-lt"/>
              </a:rPr>
              <a:t>Banegas</a:t>
            </a:r>
            <a:endParaRPr lang="es-ES_tradnl" sz="2000" b="1" dirty="0" smtClean="0">
              <a:latin typeface="+mn-lt"/>
            </a:endParaRPr>
          </a:p>
          <a:p>
            <a:pPr eaLnBrk="1" hangingPunct="1">
              <a:defRPr/>
            </a:pPr>
            <a:endParaRPr lang="es-ES_tradnl" sz="2000" b="1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s-ES_tradnl" sz="2000" dirty="0" smtClean="0">
                <a:latin typeface="+mn-lt"/>
              </a:rPr>
              <a:t>Los </a:t>
            </a:r>
            <a:r>
              <a:rPr lang="es-ES_tradnl" sz="2000" dirty="0" err="1" smtClean="0">
                <a:latin typeface="+mn-lt"/>
              </a:rPr>
              <a:t>Caceres</a:t>
            </a:r>
            <a:r>
              <a:rPr lang="es-ES_tradnl" sz="2000" dirty="0" smtClean="0">
                <a:latin typeface="+mn-lt"/>
              </a:rPr>
              <a:t> : 22 productores de </a:t>
            </a:r>
            <a:r>
              <a:rPr lang="es-ES_tradnl" sz="2000" dirty="0" err="1" smtClean="0">
                <a:latin typeface="+mn-lt"/>
              </a:rPr>
              <a:t>Asoarac</a:t>
            </a:r>
            <a:r>
              <a:rPr lang="es-ES_tradnl" sz="2000" dirty="0" smtClean="0">
                <a:latin typeface="+mn-lt"/>
              </a:rPr>
              <a:t> (82 ha)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endParaRPr lang="es-ES_tradnl" sz="2000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2015 : 5 tratamientos (desde semana 19) / </a:t>
            </a:r>
            <a:r>
              <a:rPr lang="es-ES_tradnl" sz="2000" b="1" dirty="0" smtClean="0">
                <a:latin typeface="+mn-lt"/>
              </a:rPr>
              <a:t>solo 2 recomendados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2016 : 9 tratamientos / </a:t>
            </a:r>
            <a:r>
              <a:rPr lang="es-ES_tradnl" sz="2000" b="1" dirty="0" smtClean="0">
                <a:latin typeface="+mn-lt"/>
              </a:rPr>
              <a:t>solo 4 recomendados</a:t>
            </a:r>
          </a:p>
          <a:p>
            <a:pPr eaLnBrk="1" hangingPunct="1">
              <a:defRPr/>
            </a:pPr>
            <a:endParaRPr lang="es-ES_tradnl" sz="2000" b="1" dirty="0" smtClean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51229"/>
            <a:ext cx="3743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1. Experiencia de un proyecto piloto de preaviso biológico en cultivo convencional</a:t>
            </a:r>
          </a:p>
        </p:txBody>
      </p:sp>
    </p:spTree>
    <p:extLst>
      <p:ext uri="{BB962C8B-B14F-4D97-AF65-F5344CB8AC3E}">
        <p14:creationId xmlns:p14="http://schemas.microsoft.com/office/powerpoint/2010/main" val="25789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AutoShape 9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6" name="AutoShape 11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7" name="AutoShape 13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AutoShape 15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9" name="AutoShape 2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AutoShape 4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1" name="AutoShape 6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AutoShape 15" descr="data:image/jpeg;base64,/9j/4AAQSkZJRgABAQAAAQABAAD/2wCEAAkGBxQTEhQUExQVFhQWGBcVGBYUFxUVFBcVGBQYFhUVFBcYHCggGBolHBQVITEhJSkrLi4uFx8zODMsNygtLisBCgoKDg0OGxAQGywkICQsLCw3LCwsLCw3LCwvLCwsLCwtLCwsLCwsLiwsLCwsLCwsLCwsLCwsLCwsLCwsLCw0NP/AABEIAOoA1wMBIgACEQEDEQH/xAAcAAEAAwEBAQEBAAAAAAAAAAAABAUGAwIBBwj/xAA8EAACAQIDBQUGBAUDBQAAAAAAAQIDEQQFIRIxQVFxBiJhgZETMqGxwfAjQmLRFFJTcuFDwvEHFSQzov/EABoBAQADAQEBAAAAAAAAAAAAAAACAwQBBQb/xAAoEQADAAICAgICAgEFAAAAAAAAAQIDEQQhEjETQSJRMmEUBYGRobH/2gAMAwEAAhEDEQA/AP3EAAHOnWUtz8uJ0IeLo67S8/3PtHFcJev7ktfaI7+mSwfEz6RJAAAAAAAAAAAAAAAAAAAAAAAAAAAAHmE09x6AAAAAAAPjRWV4bLt6FoRcfDu35fIbONEWliXHxXL9ixpVVJXTKOcznSxThJNea4M4jqRowcsPXU43j/w+TOp0AAAAAAAA+OVgD6DjKsFXRX8sb1s74s7A+Rlc+lhwAAAAHDE4lQXjwQB0q1FFXbsRadV1G+EfmQryqS+7JFvSpqKsiTSSIJuj1GNlZbj6ARJgAAAAAA8zjdNcz0ADM1tG1ydv8nKX18Cfm9K1S/NX+/gQYK+jLIk5VHXAYl03fg9GvviaOnNNJrczOKmWWX1tnuvc/gyVz9ogq7LMAFJYAAACDWxPG+lm/JEnEvuStyfyMhj8wvFJcYNPrvMHN5HxSXYcfkyViMweypX36+XAkrHd9rwUl9TI4rGXopLhp/8ARI/j/wARO+mxr6/4PBnNfs3vEjX0MclJa6PTo19/AuDA08XtOHnJ/H97G8pbl0XyPb/07NWSWn9GLkQpaPQByxNdQi5Ph8XyPSM54xmKUF4vcimqVW3du7ZwrV3NuT/48Dtl9LbmlwWrJ60QfZb5fQ2Y3e9/LkSwCBJLQAAOgAAAAAAAAFfnNK8U+T+D0KmlE0OKheDXgU1OJdjfRVfs+xp2OiR9SPSR1sgTsJVurPeiQVlOVmmWMJXV0VUuy6X0egARJHxoxeY9nK3trU7OnJ3Um7bHXmbRsj1qyRl5WLHc/mW4rqX0UOH7KUYr8SUpt71fZj5Ja/EkLs5hZf6fh70v3PuLxTaeytOMm7I85VjNqO+74/45oxTWFPxUrRc1bW9nin2YpxqRnGctlNNwlZ3t7qT4K5okQY1Pv9jrTr8DVgvHHSWim/KvZKM/mmI25K3urd15ltiqndsuO8rJ0UbYpbKa2V0+RocsopR2l+bXUqYYe8kudjQwjZJci230Qg9AAqLAAAAAAAAAAAAD4yqlCza8S2IGKjaXUnDIWjigfTy2KoikGyRga+uy/L9iFORyhU7y1trv5FTotmTQA50Kqkk1uOhIEfF1lFffkU88SpNpa23vgunNkbtXjJQuo797f8sEtX6u3qfKdJQpwj4Xf1829PU8nkZHVtfSNeONSn+yHmtWUlZaRWuvH92esknHZVndbn15r4+hX5ziXOccPS1nL3mvyrx5WWvmeYYaWGfs+GrjfdKPGPVfUytd7NPj+OjX05cOK3MVJabXqQcrxSnBO92u6+fmTqj0fS5ZtOdmfWmdtvT79eh5jVjK8XpJcPquaIzraK3vLcuel2iDmdS9NVIaW9Yvk/Ml87j0c+NV0XmDo965OMtkueOTgpL3motcnL3JLwZqT0uPnWWdme8bxvQABoIAAAAAAAAAAAAAi42O5ko514Xi0DjK1s5zkJyOE6l/kQb2dmTzOe8i1JEuU4qDuntN2+ZBnuOzGyzei1yPE2ew372q6rf8PkXZkKbcXFrenc1lGptRTXFXLHOitvbM3nVH/wAiTa7rppO+7WaT+CK7PMXNT9nRV6kkrcoq2sn4I1GcUrxTSu0/k7/QpcHhrVqk3vls26JbvU8jkY9Xr9m7DScp/oy2X4yhQrSo/wARfE76mkdu+j3ST01WhdubqRtNqpHhJLZqQfBtLevFehke0H/TyticxqzptKlUnTqt9xSTVJQ2lL30k9vSOj08GaPK6U6UnTnJylTcqbm981F2jOX6nHZv4pks2D44VJ9M7izfJbnXaJeTUZUZ1Iy3O0k+fD13F1iayjBtvfZL6kDF17RTUdp33c+PzsUeKnVqS2qsnGPKHBdVu+Zjr8ekWeDp7OtbOL4mlTW5Nuf90lsqPkrebLjGv8GUv54Xf9y3v5+hkadLaxNP2a7q2Vdbl3lY0+d1bU3COr0px8ZvSy9SmtslUpNJEJwdsva31Pw3blGalF+Sub9Fbg8pivYOW+jDZiuCk0lKXw+LLM9zj4fj2/3r/wAPPy35f9gAGkqAAAAAAAAAAAAAAAKXHw2ZPx1INSRdZrQ2oXW9a+XEz85a/fIKdkk+jxOR7UdEe1C+qSJEafror/MuWkQb2cadPcXuWPu25biBCkTcJoyu6RxE1oydfE2m+ppsXW2YtmFlW2pSX5ovXo9z+h5vNr0kehw53ts0VDFKVua3PiuhGrYO8nK+rd31K2MpQcb2SbUbtpK73LXnuLSrivZ+8rmfz8p1Ra48a/EpO0OYyoU24U51JJX2aavK19XyS8WZqnQxleNGfs4w9tVlCEG6iqqlFbXtptycdlaJ6b2rGtnNOUqqbjyadmtCZ2aw7UZ1ptynUdtqTcpbEdyu+F76E8Lx0vHx239kMvyR+SrS/X9hYWnhqcYLWV77rylK1rpebsizynKrNVai7y92G/YvxfOb+BIwVBOW1bVceJZGrHxpVeTMtZm1oAA1lIAAAAAAAAAAAAAAAAAAZQ43BKE7v3X92L48VaakrM6noFDRp3JkKZ7/AIbZZ8rVLIpy5dEojbPdkjnPEpFRjcwtxI1HEuRgvk96RsjjdbZZ4vFbRlsypSU/aQ95cODXGL8C3k2QcVIzXTrtmrGvHpHTbjisPKnJOO0tNpfmi9HylZorMu/iqdanTqXdFN3/AD2jZ2tJpSUetxhK+KS7jU0m+49nTjZX1NLlE5zV6lOdO+ji2nB+V3bysSl+XR2m4T9aIGHyCtOX4jUaafO7kr8OppadCyUYqyVkvBH2N9pfy2at48CfRpW14m7i4pnejzuRkq9JnqlCySPYBtM4AAAAAAAAAAAAAAAAAAAAB8bODxHJXIOIxDlLT3Vu/c7UZX1FfitnE9s7VKj4lHmlexbYipvMxnWI4LezzORk6N3Hjsqa9a78y9y6ilHak0kt7eiMnRrp1G27RhdXfhvZZf8AcNuzbtFe7H/c/H5GKXrtl/LzrEkvsuK2OpPRNrxaaXqyBUleViPisZDZauUMM1ftVFNWX5t9vBI73Rjxc5S9WS8/TjKFm1rw0ND2ec5UpzTbcWtHxVtUvEz2dVYOnvu20k3q7tpLU1fZCFqCfNt+iSJ4sflS/wBy/wDy1kxtpemibhcyjK2uvJ7zQ0p3SZh85X494q269uL4s2mBjanFPfZG3iXTqpf0V8iV4ql9ncAG8yAAAAAAAAAAAAAAAAAAA8VX3X0Z7PkloAVMaOl1wO0HZHpQscMTVSRRnyE8UbZFx+J2Uyny6ipylVn7lNOWu7RN/S/kfMdVdSahHi7FrmeGVPB1or+lO/i3Fo86V8lbfpG3LfxY+vZ+UYjG7c2o32btrg34v9j1XxjitLnjCYazuWajBLv2t8TnS9HgO7yt3T7MvWzGo9LsjutKOr3mhxeY0YpuMF1sdsi7KTxcZ4monGjBNxXGbT3dDVjlP60it4qpqZe2QspU6zi5e6ndLpxP1HKaihQj5/My+RZfHabekV9pFxjMVwW7ckYqz/k6npekfSYOGseNY32/bZ3wMPa11yubZIzfZLDe9N9EaU38GNY/J/ZRyq3ev0AAbTKAAAAAAAAAAAAAAAAAAADnWqbKucb0tnUtkbG1UvqZzNcdbRbzrm2YpX5nLIsqdWXtanurcnx/weVkust+MnoY4nFPlRK7P5ZK3tJLV7r/ADPfarFxhRlTv3pqz8FxOmcZ9GmmocOPLofmmedoNpvW7JOpmfjx9/2edyM+9tnDHYpR3WK11dveyvq4uVSWzCMpye6MU5P0RoMr7H42oleNOkn/AFJ6+kUxOPxXZ5+Oat/iuinlhPaVqVPhOcY+rt9T+gFgoxo+ygrRUNlLysfkGM7AY2NpwqUZuOqUZTjLT+Vyja/mj9D7DZ+8TScKqccRS7s4yVpctpp/fqbMWnPiaMMvHX5LRl3NwlJeJ1wdF1JpeJpMw7NOdRyi0k9db+fAscuyuFBXbV+b0S6Hmxwrd6fo92uXCna9k3AYb2cFHlv68SQc6NeMvdkpdGmdD2ZSS0jy223tgAHTgAAAAAAAAAAAAAAAAAB8k7GezvMrEzOMwUIvUqsqyqVeXtat1DhHn/gw58lW/jg14YULzs5ZNlLrS9pU9zlzJufZmoRcI6KOmnyLjHV1SpuW6y0+h+dZzjNNeN3423lWWViSxz7ftlGfO77Mt2nz1yexG7bdko6tvlpv6DJ+ylStaVduEH+Re+/7uEfme+x9Dbq1ar4OyfXfb0NvSdiq78H4T/yS4vCm5WTJ3v6O2T5XSoR2aUFFcbb3/c3q/Mto1LFWsTY5zxhDz0egsf0kXsKxUdocqqTtWw0/Z4mC0atapH+nL6P6HmhjSzw2JTLMeUqy4U1pn59iO3WKsoqajUT2ZxmmpJ7t3PwJ+Cy6tX72KxE2n+WL2UXHaHstTqz/AImEfxktUv8AUS3X/Urb+O4rcup16/8A64NRWjlO8YrwV9X5DJdbSnZVxuMkm8jTNFlVGhQu6a2ZNJN3d2luvrqXFLM1zKPD9n7a1K0m+UEor1d7k2ngacdzk+sv2JTeRf0WVGN+i8o4tSJJSe0UUW+HfdRuw5XXTMmSFPaOgALyoAAAAAAAAAAAAHOvOyOhXZpWtp4NleSvGWycTutFJWaliaanrFu1vHgamTUVrZJeSMdl8/aYyMV+TV+hsalNSVpJNcmk18TPxO03/Zfyuml/Rge1naL21WGHw95pSTqTim4xXHaa0XmYzPcY3OaXCOyurP2PM8LFUKkYRUe63aKS1WvA/C7uU6je5Ta8/v5kcseNO3+jFMO8kx+2aHsvBU6VubLx10ZnA4iyJ8cV4nmOnvbPovBJaRae0OdavZEKFdv3U30IuJxe9PTqc2RWt62T6OKU7uL1W9cV49CxwWO5mPwGCr1am3QulHfUfuLnF/zdC7VeLlstqE/SMn4cugctdkmk+jZ4PG8ybJ6aGMo41wdpFzgcw8S6M30zNeL7ROqYkj1cclxO2LpKrHuvZnwfDzKzAdmqtWX4j2Yp8736czrm6ep7OJwluujtg8S69TZheXNrclzbNnShZJcjhl+AhRjswVlx5vxZKPS4+D4137MObL5vr0AAaSgAAAAAAAAAAAAFLnUZSlGMVdy0XLq/Bb/QuiPh8KouUtXKW+T324Jcl4FeSPNeJOK8XsqMtydYfEKUU2pwtKXHbV22+V7/AAL8WB2IULSOXbp7Z8aMfDsNTtXT02qjnBrhFxXda63NicsTW2ISm90YuXor/QXM0tUcl+NKl7R+VY7shWp1FTj3m9Uk+HPwXUm0ewle21JxdtdiMrN+G09EaTs5iE515ykpTdTYv/bFN28LyfkkX0sUrXMWLhzS8nvs0PmZaXvRgsPks7Wry9kv6dOzklyctUvK/U+1cvwUNfZKT/XKTv11szQ5plrxUo7E9jZupPi1wt5nrC9jaEdZ7VR/qdl6Ig+NapqV1+yWJ4YSp72ZyrncdnZgkktFGKsl0SKTEYCrXfcpSfRH6thsrow92nBeS+pLSJLhN/yos/zFP8ZPy/K+y+O0TjDY5VZbl+lq7RcV+y1aGsGpc0nx87XNyC3/AAcevsrfNyb+j87darT0nFrqmTMNnduJtpRT3q/Ug4nJKE/epx6ruv4FL4Vz/Cif+XNfykq6OdfqLPLsO43k6lSblwnJNR8I2S+N2VOL7JLfRqOL4Kfej8NT4s2cJNTWq0a8TRx8eRN/IU5njrXgaKb0dnZ+OquVuSZs6i2allO8o3W6Tg7TVuEly8yvq5xfRO7bskk+PxOHZzs3WjXniMTKKbnOcKUG2k5XjtTlxezpZaavVl9qtpozVtaNeAgTOgAAAAAAAAAAAAAAA+Simmmrp6NPc0fQAZfEdm44dOWEg4pycpU027tpawUnpuWi0KyWMqvuKnUcuWzJfaN2fAujq6K7I8HKnC87bct6TulyXXmWR8PoOAAAAAAAAAAg5hlNKtrNd7+aLtLp4k4AFbl+R0qL2opuXBye0104Isg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Conclusiones de este proyecto piloto de preaviso biológico en cultivo convencional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09" y="1493122"/>
            <a:ext cx="9138991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Todavía hay una margen de ahorro sobre los tratamientos hechos en este bloque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Los criterios de selección de los productos deben ser racionalizados sobre la base del conocimiento de datos de resistencia a los fungicidas y de criterios de eficiencia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Aunque en este proyecto piloto se logro fácilmente armonizar los vuelos (buena organización de la asociación y homogeneidad del bloque) un buen funcionamiento no se logro para la decisión de vuelos/selección de productos (pocos intercambios)</a:t>
            </a:r>
          </a:p>
        </p:txBody>
      </p:sp>
    </p:spTree>
    <p:extLst>
      <p:ext uri="{BB962C8B-B14F-4D97-AF65-F5344CB8AC3E}">
        <p14:creationId xmlns:p14="http://schemas.microsoft.com/office/powerpoint/2010/main" val="31961012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814916"/>
            <a:ext cx="4968552" cy="47089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sz="2000" b="1" dirty="0">
                <a:latin typeface="+mn-lt"/>
              </a:rPr>
              <a:t>1</a:t>
            </a:r>
            <a:r>
              <a:rPr lang="es-ES_tradnl" sz="2000" b="1" dirty="0" smtClean="0">
                <a:latin typeface="+mn-lt"/>
              </a:rPr>
              <a:t> proyecto piloto en Tierra </a:t>
            </a:r>
            <a:r>
              <a:rPr lang="es-ES_tradnl" sz="2000" b="1" dirty="0" err="1" smtClean="0">
                <a:latin typeface="+mn-lt"/>
              </a:rPr>
              <a:t>Fria</a:t>
            </a:r>
            <a:r>
              <a:rPr lang="es-ES_tradnl" sz="2000" b="1" dirty="0" smtClean="0">
                <a:latin typeface="+mn-lt"/>
              </a:rPr>
              <a:t> :</a:t>
            </a:r>
          </a:p>
          <a:p>
            <a:pPr eaLnBrk="1" hangingPunct="1">
              <a:defRPr/>
            </a:pPr>
            <a:endParaRPr lang="es-ES_tradnl" sz="2000" b="1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27 productores de </a:t>
            </a:r>
            <a:r>
              <a:rPr lang="es-ES_tradnl" sz="2000" dirty="0" err="1" smtClean="0">
                <a:latin typeface="+mn-lt"/>
              </a:rPr>
              <a:t>Banelino</a:t>
            </a:r>
            <a:r>
              <a:rPr lang="es-ES_tradnl" sz="2000" dirty="0" smtClean="0">
                <a:latin typeface="+mn-lt"/>
              </a:rPr>
              <a:t>, </a:t>
            </a:r>
            <a:r>
              <a:rPr lang="es-ES_tradnl" sz="2000" dirty="0" err="1" smtClean="0">
                <a:latin typeface="+mn-lt"/>
              </a:rPr>
              <a:t>Asoprofunor</a:t>
            </a:r>
            <a:r>
              <a:rPr lang="es-ES_tradnl" sz="2000" dirty="0">
                <a:latin typeface="+mn-lt"/>
              </a:rPr>
              <a:t>,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Asobanu</a:t>
            </a:r>
            <a:r>
              <a:rPr lang="es-ES_tradnl" sz="2000" dirty="0" smtClean="0">
                <a:latin typeface="+mn-lt"/>
              </a:rPr>
              <a:t> (97 ha)</a:t>
            </a:r>
            <a:endParaRPr lang="es-ES_tradnl" sz="2000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Integración parcial de los productores</a:t>
            </a:r>
            <a:endParaRPr lang="es-ES_tradnl" sz="2000" b="1" dirty="0" smtClean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Vuelos parciales en conjunto con aceite a 15l/ha (11 vuelos en 1 ano de funcionamiento entre 2016 y 2017 (1140 mm)</a:t>
            </a:r>
            <a:endParaRPr lang="es-ES_tradnl" sz="2000" b="1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No se pudo extender a todos los productores del bloque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_tradnl" sz="2000" dirty="0" smtClean="0">
                <a:latin typeface="+mn-lt"/>
              </a:rPr>
              <a:t>Mucha heterogeneidad de las practicas laborales de los productores (deshoje, cosecha, etc…)</a:t>
            </a:r>
          </a:p>
          <a:p>
            <a:pPr eaLnBrk="1" hangingPunct="1">
              <a:defRPr/>
            </a:pPr>
            <a:endParaRPr lang="es-ES_tradnl" sz="2000" b="1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98" y="2213829"/>
            <a:ext cx="4209398" cy="29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2</a:t>
            </a: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. Experiencia de un proyecto piloto de preaviso biológico en cultivo </a:t>
            </a:r>
            <a:r>
              <a:rPr lang="es-ES" sz="4000" dirty="0" err="1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organico</a:t>
            </a:r>
            <a:endParaRPr lang="es-ES" sz="4000" dirty="0" smtClean="0">
              <a:solidFill>
                <a:srgbClr val="FF006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AutoShape 9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6" name="AutoShape 11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7" name="AutoShape 13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AutoShape 15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9" name="AutoShape 2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AutoShape 4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1" name="AutoShape 6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AutoShape 15" descr="data:image/jpeg;base64,/9j/4AAQSkZJRgABAQAAAQABAAD/2wCEAAkGBxQTEhQUExQVFhQWGBcVGBYUFxUVFBcVGBQYFhUVFBcYHCggGBolHBQVITEhJSkrLi4uFx8zODMsNygtLisBCgoKDg0OGxAQGywkICQsLCw3LCwsLCw3LCwvLCwsLCwtLCwsLCwsLiwsLCwsLCwsLCwsLCwsLCwsLCwsLCw0NP/AABEIAOoA1wMBIgACEQEDEQH/xAAcAAEAAwEBAQEBAAAAAAAAAAAABAUGAwIBBwj/xAA8EAACAQIDBQUGBAUDBQAAAAAAAQIDEQQFIRIxQVFxBiJhgZETMqGxwfAjQmLRFFJTcuFDwvEHFSQzov/EABoBAQADAQEBAAAAAAAAAAAAAAACAwQBBQb/xAAoEQADAAICAgICAgEFAAAAAAAAAQIDEQQhEjETQSJRMmEUBYGRobH/2gAMAwEAAhEDEQA/AP3EAAHOnWUtz8uJ0IeLo67S8/3PtHFcJev7ktfaI7+mSwfEz6RJAAAAAAAAAAAAAAAAAAAAAAAAAAAAHmE09x6AAAAAAAPjRWV4bLt6FoRcfDu35fIbONEWliXHxXL9ixpVVJXTKOcznSxThJNea4M4jqRowcsPXU43j/w+TOp0AAAAAAAA+OVgD6DjKsFXRX8sb1s74s7A+Rlc+lhwAAAAHDE4lQXjwQB0q1FFXbsRadV1G+EfmQryqS+7JFvSpqKsiTSSIJuj1GNlZbj6ARJgAAAAAA8zjdNcz0ADM1tG1ydv8nKX18Cfm9K1S/NX+/gQYK+jLIk5VHXAYl03fg9GvviaOnNNJrczOKmWWX1tnuvc/gyVz9ogq7LMAFJYAAACDWxPG+lm/JEnEvuStyfyMhj8wvFJcYNPrvMHN5HxSXYcfkyViMweypX36+XAkrHd9rwUl9TI4rGXopLhp/8ARI/j/wARO+mxr6/4PBnNfs3vEjX0MclJa6PTo19/AuDA08XtOHnJ/H97G8pbl0XyPb/07NWSWn9GLkQpaPQByxNdQi5Ph8XyPSM54xmKUF4vcimqVW3du7ZwrV3NuT/48Dtl9LbmlwWrJ60QfZb5fQ2Y3e9/LkSwCBJLQAAOgAAAAAAAAFfnNK8U+T+D0KmlE0OKheDXgU1OJdjfRVfs+xp2OiR9SPSR1sgTsJVurPeiQVlOVmmWMJXV0VUuy6X0egARJHxoxeY9nK3trU7OnJ3Um7bHXmbRsj1qyRl5WLHc/mW4rqX0UOH7KUYr8SUpt71fZj5Ja/EkLs5hZf6fh70v3PuLxTaeytOMm7I85VjNqO+74/45oxTWFPxUrRc1bW9nin2YpxqRnGctlNNwlZ3t7qT4K5okQY1Pv9jrTr8DVgvHHSWim/KvZKM/mmI25K3urd15ltiqndsuO8rJ0UbYpbKa2V0+RocsopR2l+bXUqYYe8kudjQwjZJci230Qg9AAqLAAAAAAAAAAAAD4yqlCza8S2IGKjaXUnDIWjigfTy2KoikGyRga+uy/L9iFORyhU7y1trv5FTotmTQA50Kqkk1uOhIEfF1lFffkU88SpNpa23vgunNkbtXjJQuo797f8sEtX6u3qfKdJQpwj4Xf1829PU8nkZHVtfSNeONSn+yHmtWUlZaRWuvH92esknHZVndbn15r4+hX5ziXOccPS1nL3mvyrx5WWvmeYYaWGfs+GrjfdKPGPVfUytd7NPj+OjX05cOK3MVJabXqQcrxSnBO92u6+fmTqj0fS5ZtOdmfWmdtvT79eh5jVjK8XpJcPquaIzraK3vLcuel2iDmdS9NVIaW9Yvk/Ml87j0c+NV0XmDo965OMtkueOTgpL3motcnL3JLwZqT0uPnWWdme8bxvQABoIAAAAAAAAAAAAAi42O5ko514Xi0DjK1s5zkJyOE6l/kQb2dmTzOe8i1JEuU4qDuntN2+ZBnuOzGyzei1yPE2ew372q6rf8PkXZkKbcXFrenc1lGptRTXFXLHOitvbM3nVH/wAiTa7rppO+7WaT+CK7PMXNT9nRV6kkrcoq2sn4I1GcUrxTSu0/k7/QpcHhrVqk3vls26JbvU8jkY9Xr9m7DScp/oy2X4yhQrSo/wARfE76mkdu+j3ST01WhdubqRtNqpHhJLZqQfBtLevFehke0H/TyticxqzptKlUnTqt9xSTVJQ2lL30k9vSOj08GaPK6U6UnTnJylTcqbm981F2jOX6nHZv4pks2D44VJ9M7izfJbnXaJeTUZUZ1Iy3O0k+fD13F1iayjBtvfZL6kDF17RTUdp33c+PzsUeKnVqS2qsnGPKHBdVu+Zjr8ekWeDp7OtbOL4mlTW5Nuf90lsqPkrebLjGv8GUv54Xf9y3v5+hkadLaxNP2a7q2Vdbl3lY0+d1bU3COr0px8ZvSy9SmtslUpNJEJwdsva31Pw3blGalF+Sub9Fbg8pivYOW+jDZiuCk0lKXw+LLM9zj4fj2/3r/wAPPy35f9gAGkqAAAAAAAAAAAAAAAKXHw2ZPx1INSRdZrQ2oXW9a+XEz85a/fIKdkk+jxOR7UdEe1C+qSJEafror/MuWkQb2cadPcXuWPu25biBCkTcJoyu6RxE1oydfE2m+ppsXW2YtmFlW2pSX5ovXo9z+h5vNr0kehw53ts0VDFKVua3PiuhGrYO8nK+rd31K2MpQcb2SbUbtpK73LXnuLSrivZ+8rmfz8p1Ra48a/EpO0OYyoU24U51JJX2aavK19XyS8WZqnQxleNGfs4w9tVlCEG6iqqlFbXtptycdlaJ6b2rGtnNOUqqbjyadmtCZ2aw7UZ1ptynUdtqTcpbEdyu+F76E8Lx0vHx239kMvyR+SrS/X9hYWnhqcYLWV77rylK1rpebsizynKrNVai7y92G/YvxfOb+BIwVBOW1bVceJZGrHxpVeTMtZm1oAA1lIAAAAAAAAAAAAAAAAAAZQ43BKE7v3X92L48VaakrM6noFDRp3JkKZ7/AIbZZ8rVLIpy5dEojbPdkjnPEpFRjcwtxI1HEuRgvk96RsjjdbZZ4vFbRlsypSU/aQ95cODXGL8C3k2QcVIzXTrtmrGvHpHTbjisPKnJOO0tNpfmi9HylZorMu/iqdanTqXdFN3/AD2jZ2tJpSUetxhK+KS7jU0m+49nTjZX1NLlE5zV6lOdO+ji2nB+V3bysSl+XR2m4T9aIGHyCtOX4jUaafO7kr8OppadCyUYqyVkvBH2N9pfy2at48CfRpW14m7i4pnejzuRkq9JnqlCySPYBtM4AAAAAAAAAAAAAAAAAAAAB8bODxHJXIOIxDlLT3Vu/c7UZX1FfitnE9s7VKj4lHmlexbYipvMxnWI4LezzORk6N3Hjsqa9a78y9y6ilHak0kt7eiMnRrp1G27RhdXfhvZZf8AcNuzbtFe7H/c/H5GKXrtl/LzrEkvsuK2OpPRNrxaaXqyBUleViPisZDZauUMM1ftVFNWX5t9vBI73Rjxc5S9WS8/TjKFm1rw0ND2ec5UpzTbcWtHxVtUvEz2dVYOnvu20k3q7tpLU1fZCFqCfNt+iSJ4sflS/wBy/wDy1kxtpemibhcyjK2uvJ7zQ0p3SZh85X494q269uL4s2mBjanFPfZG3iXTqpf0V8iV4ql9ncAG8yAAAAAAAAAAAAAAAAAAA8VX3X0Z7PkloAVMaOl1wO0HZHpQscMTVSRRnyE8UbZFx+J2Uyny6ipylVn7lNOWu7RN/S/kfMdVdSahHi7FrmeGVPB1or+lO/i3Fo86V8lbfpG3LfxY+vZ+UYjG7c2o32btrg34v9j1XxjitLnjCYazuWajBLv2t8TnS9HgO7yt3T7MvWzGo9LsjutKOr3mhxeY0YpuMF1sdsi7KTxcZ4monGjBNxXGbT3dDVjlP60it4qpqZe2QspU6zi5e6ndLpxP1HKaihQj5/My+RZfHabekV9pFxjMVwW7ckYqz/k6npekfSYOGseNY32/bZ3wMPa11yubZIzfZLDe9N9EaU38GNY/J/ZRyq3ev0AAbTKAAAAAAAAAAAAAAAAAAADnWqbKucb0tnUtkbG1UvqZzNcdbRbzrm2YpX5nLIsqdWXtanurcnx/weVkust+MnoY4nFPlRK7P5ZK3tJLV7r/ADPfarFxhRlTv3pqz8FxOmcZ9GmmocOPLofmmedoNpvW7JOpmfjx9/2edyM+9tnDHYpR3WK11dveyvq4uVSWzCMpye6MU5P0RoMr7H42oleNOkn/AFJ6+kUxOPxXZ5+Oat/iuinlhPaVqVPhOcY+rt9T+gFgoxo+ygrRUNlLysfkGM7AY2NpwqUZuOqUZTjLT+Vyja/mj9D7DZ+8TScKqccRS7s4yVpctpp/fqbMWnPiaMMvHX5LRl3NwlJeJ1wdF1JpeJpMw7NOdRyi0k9db+fAscuyuFBXbV+b0S6Hmxwrd6fo92uXCna9k3AYb2cFHlv68SQc6NeMvdkpdGmdD2ZSS0jy223tgAHTgAAAAAAAAAAAAAAAAAB8k7GezvMrEzOMwUIvUqsqyqVeXtat1DhHn/gw58lW/jg14YULzs5ZNlLrS9pU9zlzJufZmoRcI6KOmnyLjHV1SpuW6y0+h+dZzjNNeN3423lWWViSxz7ftlGfO77Mt2nz1yexG7bdko6tvlpv6DJ+ylStaVduEH+Re+/7uEfme+x9Dbq1ar4OyfXfb0NvSdiq78H4T/yS4vCm5WTJ3v6O2T5XSoR2aUFFcbb3/c3q/Mto1LFWsTY5zxhDz0egsf0kXsKxUdocqqTtWw0/Z4mC0atapH+nL6P6HmhjSzw2JTLMeUqy4U1pn59iO3WKsoqajUT2ZxmmpJ7t3PwJ+Cy6tX72KxE2n+WL2UXHaHstTqz/AImEfxktUv8AUS3X/Urb+O4rcup16/8A64NRWjlO8YrwV9X5DJdbSnZVxuMkm8jTNFlVGhQu6a2ZNJN3d2luvrqXFLM1zKPD9n7a1K0m+UEor1d7k2ngacdzk+sv2JTeRf0WVGN+i8o4tSJJSe0UUW+HfdRuw5XXTMmSFPaOgALyoAAAAAAAAAAAAHOvOyOhXZpWtp4NleSvGWycTutFJWaliaanrFu1vHgamTUVrZJeSMdl8/aYyMV+TV+hsalNSVpJNcmk18TPxO03/Zfyuml/Rge1naL21WGHw95pSTqTim4xXHaa0XmYzPcY3OaXCOyurP2PM8LFUKkYRUe63aKS1WvA/C7uU6je5Ta8/v5kcseNO3+jFMO8kx+2aHsvBU6VubLx10ZnA4iyJ8cV4nmOnvbPovBJaRae0OdavZEKFdv3U30IuJxe9PTqc2RWt62T6OKU7uL1W9cV49CxwWO5mPwGCr1am3QulHfUfuLnF/zdC7VeLlstqE/SMn4cugctdkmk+jZ4PG8ybJ6aGMo41wdpFzgcw8S6M30zNeL7ROqYkj1cclxO2LpKrHuvZnwfDzKzAdmqtWX4j2Yp8736czrm6ep7OJwluujtg8S69TZheXNrclzbNnShZJcjhl+AhRjswVlx5vxZKPS4+D4137MObL5vr0AAaSgAAAAAAAAAAAAFLnUZSlGMVdy0XLq/Bb/QuiPh8KouUtXKW+T324Jcl4FeSPNeJOK8XsqMtydYfEKUU2pwtKXHbV22+V7/AAL8WB2IULSOXbp7Z8aMfDsNTtXT02qjnBrhFxXda63NicsTW2ISm90YuXor/QXM0tUcl+NKl7R+VY7shWp1FTj3m9Uk+HPwXUm0ewle21JxdtdiMrN+G09EaTs5iE515ykpTdTYv/bFN28LyfkkX0sUrXMWLhzS8nvs0PmZaXvRgsPks7Wry9kv6dOzklyctUvK/U+1cvwUNfZKT/XKTv11szQ5plrxUo7E9jZupPi1wt5nrC9jaEdZ7VR/qdl6Ig+NapqV1+yWJ4YSp72ZyrncdnZgkktFGKsl0SKTEYCrXfcpSfRH6thsrow92nBeS+pLSJLhN/yos/zFP8ZPy/K+y+O0TjDY5VZbl+lq7RcV+y1aGsGpc0nx87XNyC3/AAcevsrfNyb+j87darT0nFrqmTMNnduJtpRT3q/Ug4nJKE/epx6ruv4FL4Vz/Cif+XNfykq6OdfqLPLsO43k6lSblwnJNR8I2S+N2VOL7JLfRqOL4Kfej8NT4s2cJNTWq0a8TRx8eRN/IU5njrXgaKb0dnZ+OquVuSZs6i2allO8o3W6Tg7TVuEly8yvq5xfRO7bskk+PxOHZzs3WjXniMTKKbnOcKUG2k5XjtTlxezpZaavVl9qtpozVtaNeAgTOgAAAAAAAAAAAAAAA+Simmmrp6NPc0fQAZfEdm44dOWEg4pycpU027tpawUnpuWi0KyWMqvuKnUcuWzJfaN2fAujq6K7I8HKnC87bct6TulyXXmWR8PoOAAAAAAAAAAg5hlNKtrNd7+aLtLp4k4AFbl+R0qL2opuXBye0104Isg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Conclusiones al ensayo de estrategia sin uso de </a:t>
            </a:r>
            <a:r>
              <a:rPr lang="es-ES" sz="4000" dirty="0" err="1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biofungicidas</a:t>
            </a: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51697"/>
            <a:ext cx="9144000" cy="43485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2" y="5720542"/>
            <a:ext cx="7121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51% bloque son </a:t>
            </a:r>
            <a:r>
              <a:rPr lang="fr-FR" sz="2400" dirty="0" err="1" smtClean="0"/>
              <a:t>productores</a:t>
            </a:r>
            <a:r>
              <a:rPr lang="fr-FR" sz="2400" dirty="0" smtClean="0"/>
              <a:t> de </a:t>
            </a:r>
            <a:r>
              <a:rPr lang="fr-FR" sz="2400" dirty="0" err="1" smtClean="0"/>
              <a:t>Banelino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42% de la aria </a:t>
            </a:r>
            <a:r>
              <a:rPr lang="fr-FR" sz="2400" dirty="0" err="1" smtClean="0"/>
              <a:t>del</a:t>
            </a:r>
            <a:r>
              <a:rPr lang="fr-FR" sz="2400" dirty="0" smtClean="0"/>
              <a:t> bloque </a:t>
            </a:r>
            <a:r>
              <a:rPr lang="fr-FR" sz="2400" dirty="0" err="1" smtClean="0"/>
              <a:t>ingreso</a:t>
            </a:r>
            <a:r>
              <a:rPr lang="fr-FR" sz="2400" dirty="0" smtClean="0"/>
              <a:t> a los </a:t>
            </a:r>
            <a:r>
              <a:rPr lang="fr-FR" sz="2400" dirty="0" err="1" smtClean="0"/>
              <a:t>vuelos</a:t>
            </a:r>
            <a:r>
              <a:rPr lang="fr-FR" sz="2400" dirty="0" smtClean="0"/>
              <a:t> </a:t>
            </a:r>
            <a:r>
              <a:rPr lang="fr-FR" sz="2400" dirty="0" err="1" smtClean="0"/>
              <a:t>conjuntos</a:t>
            </a:r>
            <a:endParaRPr lang="fr-FR" sz="2400" dirty="0" smtClean="0"/>
          </a:p>
          <a:p>
            <a:r>
              <a:rPr lang="fr-FR" sz="2400" dirty="0" smtClean="0"/>
              <a:t>23% de la aria de </a:t>
            </a:r>
            <a:r>
              <a:rPr lang="fr-FR" sz="2400" dirty="0" err="1" smtClean="0"/>
              <a:t>Banelino</a:t>
            </a:r>
            <a:r>
              <a:rPr lang="fr-FR" sz="2400" dirty="0" smtClean="0"/>
              <a:t> no </a:t>
            </a:r>
            <a:r>
              <a:rPr lang="fr-FR" sz="2400" dirty="0" err="1" smtClean="0"/>
              <a:t>ingreso</a:t>
            </a:r>
            <a:r>
              <a:rPr lang="fr-FR" sz="2400" dirty="0" smtClean="0"/>
              <a:t> los </a:t>
            </a:r>
            <a:r>
              <a:rPr lang="fr-FR" sz="2400" dirty="0" err="1" smtClean="0"/>
              <a:t>vuelos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87800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AutoShape 9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6" name="AutoShape 11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7" name="AutoShape 13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AutoShape 15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9" name="AutoShape 2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AutoShape 4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1" name="AutoShape 6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AutoShape 15" descr="data:image/jpeg;base64,/9j/4AAQSkZJRgABAQAAAQABAAD/2wCEAAkGBxQTEhQUExQVFhQWGBcVGBYUFxUVFBcVGBQYFhUVFBcYHCggGBolHBQVITEhJSkrLi4uFx8zODMsNygtLisBCgoKDg0OGxAQGywkICQsLCw3LCwsLCw3LCwvLCwsLCwtLCwsLCwsLiwsLCwsLCwsLCwsLCwsLCwsLCwsLCw0NP/AABEIAOoA1wMBIgACEQEDEQH/xAAcAAEAAwEBAQEBAAAAAAAAAAAABAUGAwIBBwj/xAA8EAACAQIDBQUGBAUDBQAAAAAAAQIDEQQFIRIxQVFxBiJhgZETMqGxwfAjQmLRFFJTcuFDwvEHFSQzov/EABoBAQADAQEBAAAAAAAAAAAAAAACAwQBBQb/xAAoEQADAAICAgICAgEFAAAAAAAAAQIDEQQhEjETQSJRMmEUBYGRobH/2gAMAwEAAhEDEQA/AP3EAAHOnWUtz8uJ0IeLo67S8/3PtHFcJev7ktfaI7+mSwfEz6RJAAAAAAAAAAAAAAAAAAAAAAAAAAAAHmE09x6AAAAAAAPjRWV4bLt6FoRcfDu35fIbONEWliXHxXL9ixpVVJXTKOcznSxThJNea4M4jqRowcsPXU43j/w+TOp0AAAAAAAA+OVgD6DjKsFXRX8sb1s74s7A+Rlc+lhwAAAAHDE4lQXjwQB0q1FFXbsRadV1G+EfmQryqS+7JFvSpqKsiTSSIJuj1GNlZbj6ARJgAAAAAA8zjdNcz0ADM1tG1ydv8nKX18Cfm9K1S/NX+/gQYK+jLIk5VHXAYl03fg9GvviaOnNNJrczOKmWWX1tnuvc/gyVz9ogq7LMAFJYAAACDWxPG+lm/JEnEvuStyfyMhj8wvFJcYNPrvMHN5HxSXYcfkyViMweypX36+XAkrHd9rwUl9TI4rGXopLhp/8ARI/j/wARO+mxr6/4PBnNfs3vEjX0MclJa6PTo19/AuDA08XtOHnJ/H97G8pbl0XyPb/07NWSWn9GLkQpaPQByxNdQi5Ph8XyPSM54xmKUF4vcimqVW3du7ZwrV3NuT/48Dtl9LbmlwWrJ60QfZb5fQ2Y3e9/LkSwCBJLQAAOgAAAAAAAAFfnNK8U+T+D0KmlE0OKheDXgU1OJdjfRVfs+xp2OiR9SPSR1sgTsJVurPeiQVlOVmmWMJXV0VUuy6X0egARJHxoxeY9nK3trU7OnJ3Um7bHXmbRsj1qyRl5WLHc/mW4rqX0UOH7KUYr8SUpt71fZj5Ja/EkLs5hZf6fh70v3PuLxTaeytOMm7I85VjNqO+74/45oxTWFPxUrRc1bW9nin2YpxqRnGctlNNwlZ3t7qT4K5okQY1Pv9jrTr8DVgvHHSWim/KvZKM/mmI25K3urd15ltiqndsuO8rJ0UbYpbKa2V0+RocsopR2l+bXUqYYe8kudjQwjZJci230Qg9AAqLAAAAAAAAAAAAD4yqlCza8S2IGKjaXUnDIWjigfTy2KoikGyRga+uy/L9iFORyhU7y1trv5FTotmTQA50Kqkk1uOhIEfF1lFffkU88SpNpa23vgunNkbtXjJQuo797f8sEtX6u3qfKdJQpwj4Xf1829PU8nkZHVtfSNeONSn+yHmtWUlZaRWuvH92esknHZVndbn15r4+hX5ziXOccPS1nL3mvyrx5WWvmeYYaWGfs+GrjfdKPGPVfUytd7NPj+OjX05cOK3MVJabXqQcrxSnBO92u6+fmTqj0fS5ZtOdmfWmdtvT79eh5jVjK8XpJcPquaIzraK3vLcuel2iDmdS9NVIaW9Yvk/Ml87j0c+NV0XmDo965OMtkueOTgpL3motcnL3JLwZqT0uPnWWdme8bxvQABoIAAAAAAAAAAAAAi42O5ko514Xi0DjK1s5zkJyOE6l/kQb2dmTzOe8i1JEuU4qDuntN2+ZBnuOzGyzei1yPE2ew372q6rf8PkXZkKbcXFrenc1lGptRTXFXLHOitvbM3nVH/wAiTa7rppO+7WaT+CK7PMXNT9nRV6kkrcoq2sn4I1GcUrxTSu0/k7/QpcHhrVqk3vls26JbvU8jkY9Xr9m7DScp/oy2X4yhQrSo/wARfE76mkdu+j3ST01WhdubqRtNqpHhJLZqQfBtLevFehke0H/TyticxqzptKlUnTqt9xSTVJQ2lL30k9vSOj08GaPK6U6UnTnJylTcqbm981F2jOX6nHZv4pks2D44VJ9M7izfJbnXaJeTUZUZ1Iy3O0k+fD13F1iayjBtvfZL6kDF17RTUdp33c+PzsUeKnVqS2qsnGPKHBdVu+Zjr8ekWeDp7OtbOL4mlTW5Nuf90lsqPkrebLjGv8GUv54Xf9y3v5+hkadLaxNP2a7q2Vdbl3lY0+d1bU3COr0px8ZvSy9SmtslUpNJEJwdsva31Pw3blGalF+Sub9Fbg8pivYOW+jDZiuCk0lKXw+LLM9zj4fj2/3r/wAPPy35f9gAGkqAAAAAAAAAAAAAAAKXHw2ZPx1INSRdZrQ2oXW9a+XEz85a/fIKdkk+jxOR7UdEe1C+qSJEafror/MuWkQb2cadPcXuWPu25biBCkTcJoyu6RxE1oydfE2m+ppsXW2YtmFlW2pSX5ovXo9z+h5vNr0kehw53ts0VDFKVua3PiuhGrYO8nK+rd31K2MpQcb2SbUbtpK73LXnuLSrivZ+8rmfz8p1Ra48a/EpO0OYyoU24U51JJX2aavK19XyS8WZqnQxleNGfs4w9tVlCEG6iqqlFbXtptycdlaJ6b2rGtnNOUqqbjyadmtCZ2aw7UZ1ptynUdtqTcpbEdyu+F76E8Lx0vHx239kMvyR+SrS/X9hYWnhqcYLWV77rylK1rpebsizynKrNVai7y92G/YvxfOb+BIwVBOW1bVceJZGrHxpVeTMtZm1oAA1lIAAAAAAAAAAAAAAAAAAZQ43BKE7v3X92L48VaakrM6noFDRp3JkKZ7/AIbZZ8rVLIpy5dEojbPdkjnPEpFRjcwtxI1HEuRgvk96RsjjdbZZ4vFbRlsypSU/aQ95cODXGL8C3k2QcVIzXTrtmrGvHpHTbjisPKnJOO0tNpfmi9HylZorMu/iqdanTqXdFN3/AD2jZ2tJpSUetxhK+KS7jU0m+49nTjZX1NLlE5zV6lOdO+ji2nB+V3bysSl+XR2m4T9aIGHyCtOX4jUaafO7kr8OppadCyUYqyVkvBH2N9pfy2at48CfRpW14m7i4pnejzuRkq9JnqlCySPYBtM4AAAAAAAAAAAAAAAAAAAAB8bODxHJXIOIxDlLT3Vu/c7UZX1FfitnE9s7VKj4lHmlexbYipvMxnWI4LezzORk6N3Hjsqa9a78y9y6ilHak0kt7eiMnRrp1G27RhdXfhvZZf8AcNuzbtFe7H/c/H5GKXrtl/LzrEkvsuK2OpPRNrxaaXqyBUleViPisZDZauUMM1ftVFNWX5t9vBI73Rjxc5S9WS8/TjKFm1rw0ND2ec5UpzTbcWtHxVtUvEz2dVYOnvu20k3q7tpLU1fZCFqCfNt+iSJ4sflS/wBy/wDy1kxtpemibhcyjK2uvJ7zQ0p3SZh85X494q269uL4s2mBjanFPfZG3iXTqpf0V8iV4ql9ncAG8yAAAAAAAAAAAAAAAAAAA8VX3X0Z7PkloAVMaOl1wO0HZHpQscMTVSRRnyE8UbZFx+J2Uyny6ipylVn7lNOWu7RN/S/kfMdVdSahHi7FrmeGVPB1or+lO/i3Fo86V8lbfpG3LfxY+vZ+UYjG7c2o32btrg34v9j1XxjitLnjCYazuWajBLv2t8TnS9HgO7yt3T7MvWzGo9LsjutKOr3mhxeY0YpuMF1sdsi7KTxcZ4monGjBNxXGbT3dDVjlP60it4qpqZe2QspU6zi5e6ndLpxP1HKaihQj5/My+RZfHabekV9pFxjMVwW7ckYqz/k6npekfSYOGseNY32/bZ3wMPa11yubZIzfZLDe9N9EaU38GNY/J/ZRyq3ev0AAbTKAAAAAAAAAAAAAAAAAAADnWqbKucb0tnUtkbG1UvqZzNcdbRbzrm2YpX5nLIsqdWXtanurcnx/weVkust+MnoY4nFPlRK7P5ZK3tJLV7r/ADPfarFxhRlTv3pqz8FxOmcZ9GmmocOPLofmmedoNpvW7JOpmfjx9/2edyM+9tnDHYpR3WK11dveyvq4uVSWzCMpye6MU5P0RoMr7H42oleNOkn/AFJ6+kUxOPxXZ5+Oat/iuinlhPaVqVPhOcY+rt9T+gFgoxo+ygrRUNlLysfkGM7AY2NpwqUZuOqUZTjLT+Vyja/mj9D7DZ+8TScKqccRS7s4yVpctpp/fqbMWnPiaMMvHX5LRl3NwlJeJ1wdF1JpeJpMw7NOdRyi0k9db+fAscuyuFBXbV+b0S6Hmxwrd6fo92uXCna9k3AYb2cFHlv68SQc6NeMvdkpdGmdD2ZSS0jy223tgAHTgAAAAAAAAAAAAAAAAAB8k7GezvMrEzOMwUIvUqsqyqVeXtat1DhHn/gw58lW/jg14YULzs5ZNlLrS9pU9zlzJufZmoRcI6KOmnyLjHV1SpuW6y0+h+dZzjNNeN3423lWWViSxz7ftlGfO77Mt2nz1yexG7bdko6tvlpv6DJ+ylStaVduEH+Re+/7uEfme+x9Dbq1ar4OyfXfb0NvSdiq78H4T/yS4vCm5WTJ3v6O2T5XSoR2aUFFcbb3/c3q/Mto1LFWsTY5zxhDz0egsf0kXsKxUdocqqTtWw0/Z4mC0atapH+nL6P6HmhjSzw2JTLMeUqy4U1pn59iO3WKsoqajUT2ZxmmpJ7t3PwJ+Cy6tX72KxE2n+WL2UXHaHstTqz/AImEfxktUv8AUS3X/Urb+O4rcup16/8A64NRWjlO8YrwV9X5DJdbSnZVxuMkm8jTNFlVGhQu6a2ZNJN3d2luvrqXFLM1zKPD9n7a1K0m+UEor1d7k2ngacdzk+sv2JTeRf0WVGN+i8o4tSJJSe0UUW+HfdRuw5XXTMmSFPaOgALyoAAAAAAAAAAAAHOvOyOhXZpWtp4NleSvGWycTutFJWaliaanrFu1vHgamTUVrZJeSMdl8/aYyMV+TV+hsalNSVpJNcmk18TPxO03/Zfyuml/Rge1naL21WGHw95pSTqTim4xXHaa0XmYzPcY3OaXCOyurP2PM8LFUKkYRUe63aKS1WvA/C7uU6je5Ta8/v5kcseNO3+jFMO8kx+2aHsvBU6VubLx10ZnA4iyJ8cV4nmOnvbPovBJaRae0OdavZEKFdv3U30IuJxe9PTqc2RWt62T6OKU7uL1W9cV49CxwWO5mPwGCr1am3QulHfUfuLnF/zdC7VeLlstqE/SMn4cugctdkmk+jZ4PG8ybJ6aGMo41wdpFzgcw8S6M30zNeL7ROqYkj1cclxO2LpKrHuvZnwfDzKzAdmqtWX4j2Yp8736czrm6ep7OJwluujtg8S69TZheXNrclzbNnShZJcjhl+AhRjswVlx5vxZKPS4+D4137MObL5vr0AAaSgAAAAAAAAAAAAFLnUZSlGMVdy0XLq/Bb/QuiPh8KouUtXKW+T324Jcl4FeSPNeJOK8XsqMtydYfEKUU2pwtKXHbV22+V7/AAL8WB2IULSOXbp7Z8aMfDsNTtXT02qjnBrhFxXda63NicsTW2ISm90YuXor/QXM0tUcl+NKl7R+VY7shWp1FTj3m9Uk+HPwXUm0ewle21JxdtdiMrN+G09EaTs5iE515ykpTdTYv/bFN28LyfkkX0sUrXMWLhzS8nvs0PmZaXvRgsPks7Wry9kv6dOzklyctUvK/U+1cvwUNfZKT/XKTv11szQ5plrxUo7E9jZupPi1wt5nrC9jaEdZ7VR/qdl6Ig+NapqV1+yWJ4YSp72ZyrncdnZgkktFGKsl0SKTEYCrXfcpSfRH6thsrow92nBeS+pLSJLhN/yos/zFP8ZPy/K+y+O0TjDY5VZbl+lq7RcV+y1aGsGpc0nx87XNyC3/AAcevsrfNyb+j87darT0nFrqmTMNnduJtpRT3q/Ug4nJKE/epx6ruv4FL4Vz/Cif+XNfykq6OdfqLPLsO43k6lSblwnJNR8I2S+N2VOL7JLfRqOL4Kfej8NT4s2cJNTWq0a8TRx8eRN/IU5njrXgaKb0dnZ+OquVuSZs6i2allO8o3W6Tg7TVuEly8yvq5xfRO7bskk+PxOHZzs3WjXniMTKKbnOcKUG2k5XjtTlxezpZaavVl9qtpozVtaNeAgTOgAAAAAAAAAAAAAAA+Simmmrp6NPc0fQAZfEdm44dOWEg4pycpU027tpawUnpuWi0KyWMqvuKnUcuWzJfaN2fAujq6K7I8HKnC87bct6TulyXXmWR8PoOAAAAAAAAAAg5hlNKtrNd7+aLtLp4k4AFbl+R0qL2opuXBye0104Isg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Conclusiones de este proyecto piloto de preaviso biológico en cultivo orgánico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1" y="1483776"/>
            <a:ext cx="913899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No se pudo armonizar los productores de las tres asociaciones : una nunca vino en las reuniones de pilotaje semanales, otra nunca pago el único vuelo pre-financiado por </a:t>
            </a:r>
            <a:r>
              <a:rPr lang="es-ES" sz="2800" dirty="0" err="1" smtClean="0">
                <a:latin typeface="Calibri" panose="020F0502020204030204" pitchFamily="34" charset="0"/>
              </a:rPr>
              <a:t>Banelino</a:t>
            </a: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Aunque </a:t>
            </a:r>
            <a:r>
              <a:rPr lang="es-ES" sz="2800" dirty="0" err="1" smtClean="0">
                <a:latin typeface="Calibri" panose="020F0502020204030204" pitchFamily="34" charset="0"/>
              </a:rPr>
              <a:t>Banelino</a:t>
            </a:r>
            <a:r>
              <a:rPr lang="es-ES" sz="2800" dirty="0" smtClean="0">
                <a:latin typeface="Calibri" panose="020F0502020204030204" pitchFamily="34" charset="0"/>
              </a:rPr>
              <a:t> estaba muy pro-activa y bien organizada para el vuelo conjunto del bloque no se logro involucrar a todos los productores de esta misma asociación en el bloque : individualismo / mala comunicación entre grupos geográficos y la visión de la asociación</a:t>
            </a:r>
            <a:endParaRPr lang="es-E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018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5" name="AutoShape 9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6" name="AutoShape 11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7" name="AutoShape 13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8" name="AutoShape 15" descr="data:image/jpeg;base64,/9j/4AAQSkZJRgABAQAAAQABAAD/2wCEAAkGBhISEBQUEBQWFRQUEhQaFxUVFRUWGBgVGhAaFxwUGBYYHCYeGhkjGhwXIjIgIycpLjEsFx4yNjAqNictLCkBCQoKDgwOGg8PGi0iHyQ1KSksKiwpKSopKS0tKSosKi8tMiwsLCwsLCwsKSwsLCwpKSksKSwsLCwsLCwsLCksKf/AABEIAHgAdAMBIgACEQEDEQH/xAAbAAEAAwEBAQEAAAAAAAAAAAAAAwQFAgEHBv/EADcQAAEDAgQCCAUCBgMAAAAAAAEAAhEhMQMEQVESYQUiMnGBkaHwE7HB0eFCkhQjUmJy8QYVM//EABkBAAMBAQEAAAAAAAAAAAAAAAABAgMEBf/EACARAAMAAgIDAAMAAAAAAAAAAAABAgMREiEiMUETMpH/2gAMAwEAAhEDEQA/APuCIkIAIkIgCPFxOEeIXYUeZHVPh80wXUAO1E9dE770Soir4+da2lzsFLaXbK0WEVTC6SYb9U/3QB52VtCpP0PWgiImIKPEfAXrn7XUWJI5kxt4/RNITfREHlFNg4NK77Ir5IyU0ToiLM2CJKIA8cKKniYtIkyTHdcmNqT6K6qeawTII3kjXskU8DPgprfF6F9RmOxtaNnw9dSuXO3/ACe4XKo5vHGG+XyQA7suaIYMFxcZJEAdbzHJaOSzGC/BbiYXD8J+G1zXAQCwtkHey4Zxuls6lojEzXy8BdX+jMwQeA2jq8ouPKscivzvR/8AyLL4uPjZfB4uPLwcRrgaB4bQSSbwY06wIBotfKP/AJmGebvoPkSqlVjvTJeqW0bpco+OeQUeLib3NuX3UOK+Zm1KUOq9FSclXoldjgdmvvf62XjMaSIEzrOm65ZgGk8qa+/EqzhYUcyh6RK5UztqL1FBsEXLn2oa+lNVzMTX8UQB0XgEDe3gulBxmBaaVihqJMTSa67XTGxXAdUcRm0xSLyQhgideObIWbg9KuddrRIkdYzG/Z97q5lc0HiR85poQRcFSqTKqGvZUzuVOIC0gOa4VabGsuaQaEG0c1lZd5YfgjBLcJrAA4cDcNtAeGKFpkwG1ttVa+YMONYsdJ101rOmqz/jBz2vd+m0NB/SW1MzqactVVw6XiLFkmG1SInYbOJ7uANc8fzHhoaXaVMAmG8Rk8l7kcYfFk0gwBSg4XDuuR5hQ5zMbT2tq9kOGtiR811h4HG6p4CWkzpxNihA0jUclx1OTlya+6NncPxRs4gdNZ8P8RpXnfZdZfD1MwB5m5PqqHR+Zdwlp/TpBMXEU0kWV3BaS4CtN6UHLvXfFcp2cVSlRcw26ruERQbBERAEZfaht9r8/wAqOQI4jXYSfSJXuKQTw1q0mkgUIHaFjX57LnFJkFoqL9019JTJZHi5lrLg9YwLyTBoB94uomkkAf8Akwnha1sFx6ppI6raA0E94srhbxXtHdPfyXjLkjawjtC9d9PBNMlohyvRmE3ssb5l1ta681Vzjzg4jS3skmvP+jkDcHktTDJIEiDAkbGLLnM5Zr2lrrH3I5pTrltl06a6ZmdJvY/DDh2oIuQRSTMbeVRuqYcBJ0il+dfe69/6XG4+Enqf107M7XnlZS5jKcEgdgAd1YBBJgeupouyfxx0n7OKuddtGbjji43NNGYfEfA/k+RV7o/GbxBx2I7iSK+kePeuMgGtJ4rOAbLgQ1xBoBNwa13he4uQcziLa1MtmpaRtfiHrdKkubn49f1BLfFP6jROEOPjaeEwA4ESHDmJFdiD5q5lm3O6zejcw18Amum5G3f73WwAue54No6YfLs9RISFmahERAHLwYMRY330UYZQAQDEU7ooDsplyGAWTFohc136YMg3OugsaT7K74KtoZrYmLVnfxXQwwAAKAaCi7lGw0eAL2UXGK+BPuTQeqQzjGxooKlZ+bxS2WzM1JJiHUiNh2Vdwuq0uOvv1PzA0WXjuqIuQT5k7dxPeVtjnbMMlaRA7ADripoaku7ib+ak6Pz5w3BrzOGaA7XP7fe68w2hziwEh0Agg3FZaZ1j5eC5OGC3r0G4IdrQwaxzBXS9NcaOdbT2jVxujhJcyAXXGjvKx5hRfx7m0dcaEEn9zZ+Sp/xeJgUPWZob05VB8NOauh/xsIuDRxAkNM7HeBSfCi4smKl5JndizTXi0WcrnQ8xBEAXivdrSmmqsrMZ0V1jMdoXHFxNvUXBFRK01nO/pdpb6EoiKiRCQiIAQkIiAEKPHYSKeXvz8FIiAMzMhx4WwQLcoDTNe7T2KucxRxOnQgekfQ+a0OkT2e8x/lFI53WWchJkkkDQ2nnH3WsZpl+RnWC6W5M9+KS6ReZFjFPdFqHNDEaDBDhNRESHd4JFl3h9F4LyBBYYsHEg906q+zo5jWBoEQZBuZN1rlzTcpx7MsWBxTV+jN6PybTikvAq3skDrGfoPnOi22MAEAQBYCgWU/LxIdeSZFAeY938FayOOZLXGSKg8vx9VyPLVPyOz8MytwXYSERMgQiSiAEpKQkIASkpCIASkokIA5e0EQRI2KruyDdJb3H6GitJCTSY02vRn4mSeLQ4ftd9ifJG5x4ob6SCD9j4QtCFHjYIcIP+juOaXHXovnv9itlsX4gIfBiKgEXEikkg+KgzGGWEEVgyDvu084XTJY8A/qpycJ9CJHu1/Eww4QVOtoe+L69DCxQ4AixXazsN5w3EGovz7x9lfY8OAIqCrT2RU6OkSETJCSiIAIiIAIiIAIiIAIiIA5LAYkWMjkbSF6iIAizGBxDYi32PJUsq8jF4QLgl422O1T51XiKGu9mkvpo1ERFZ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19" name="AutoShape 2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0" name="AutoShape 4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1" name="AutoShape 6" descr="data:image/jpeg;base64,/9j/4AAQSkZJRgABAQAAAQABAAD/2wCEAAkGBxQTEhUUExQWFhUXGR0YGRgXGBccGhofHBsXGB0fHRoaHCggHRwlIBwaIjEiJSkrLy4uHR8zODMsNygtLisBCgoKDg0OGxAQGzQkICY3NCw0NCwsLCwsLC80LCwvLCwsLCwsLCwsLCwsLCwsLCwsLCwsLCwsLCwsLCwsLCwsLP/AABEIAMcA/QMBIgACEQEDEQH/xAAcAAACAwADAQAAAAAAAAAAAAAABgQFBwIDCAH/xABHEAACAQIDBAgDBQYFAgQHAAABAhEAAwQSIQUxQVEGBxMiYXGBkTKhsSNCUsHRFGJykuHwFTOCorJTwmNz0/EXNESDk6Oz/8QAGgEAAwEBAQEAAAAAAAAAAAAAAAEDAgQFBv/EAC4RAAICAQMCBQEJAQEAAAAAAAABAhEDBBIhMUEFEyJRYbEUMnGBkaHB0fAjFf/aAAwDAQACEQMRAD8A3GiiigAooooAKKKKACiiigAooooAKKKKACiou0NoW7CG5ddUQcWPyHM+ApE2l1q2hnFixcuMoJBaFUwY3CW58OHCmk2JujRaKx3GdYuPOfJbtoO7lAQnUxOrHUDy5+dcR1k41C5ZUYDKqgoRmYxugjT34+ArWxi3o2Sis/2T1n2WLLftm3lAl1JdZ0kHQEc+OnjT1hcUtxQyMGUgEEGRqAR8iKy00NOzuooopDCiiigAooooAKKKKACiiigAooooAKKKKACiiigAoqq21tpcOFzKzFpgLHDfqTUXo7t/9oZwQqwJUAyY3GTzrW11Ytyui8u3AokkAcyYFKu3+kFxMLcxdkqtq0rMudf88gaKuoIDHQN4ggEVSdJOkNnFOgslntWrhW5dVXKZtO7bgfaN8SmNIJ3mCMr6U7QNy6qsWS2qL2dgW3RLII1RQ0SQZBYCCZA0ArK5Y3wjbtv9YWEwwADrdumO5bZSB/E/wr7zXHY/WJhLxC3M2Hc7hegK38NxSUPvXn+ziE3CRHgD/wCwqUmIyjS5A5age241raY3HqRWnUbq5V5w2V0gv2f8q5lH7jlR/KCFPtTJg+svGJ8cOObKCf8AblpbWa3I2X9oGfJxia7ZrJsD1nEXC9y0DMaAsvCNNGHCd4q9/wDijhTbY5biPlOUFQwmNNVJ4xvophaFHrN2/bu4xkUkiwMm/u55JaB4aKTzHhSrs9sRibnZYW2ztxCAaeLMYCjxJFVGy8l7EoMRdNq27fa3N5A1JO46k6THGa9FdFLuAt2ltYK5YKDgjqWJ5sZkt4mt7mlSM7bdmd4Dqsxribt+1aPLvXD6xlE+pqTf6s8bbE2sRau/usGSf+Q94rXAa+1ncx7Uedtq7Peywt4qy1li2bgFuHX7wlWHHTlXbg8dcsMHtOUI1BUx7jcR51vW0MBbvobd1FdG3qwkf0PjWL9YXQm5g0L2C1zDFhI1L254MRvT97hx51uOT3MOHsaf0I6QnG2C7KAyNkYr8LGAZHLfu+ZpjrB+q3b/AOz4pbZP2d4i2w4An4D76eTeFbuKm1yUXQ+0UUUhhRRRQAUUUUAFFFFABRRRQAUUUUAFFFFAFN0rwHa4dh95e+I8N49RNY1tbb93DMFtQCy6ORJEkg5Qe7u01BrfSK8/dZuDFrFZVIyjNEcNVaPCA1VhL0uJOUeUxaxOPuXCWdmYkQSeQ3DugADTcNNK6cXtoFcPaKIOyLg5RAKNlMb/AImYOxbfJEQABXDLO/WqRjN0/wAR9gT+k0hE2SGzAbpkHiDvB9K0rqk6RrYujC3Dmw+IP2RaDkufhP8AFoPODxNZspqVgLTFiBIUxJGhU8GB4EUNX0HdHpjaHRLBXv8AMw1onmFCt/MsGlvHdVOEbW1cvWTyDBlHowJ+ddGG6z7Nq1aW8tx7uQB2VYVmAGYrmgwTrurqudbtn7thzu3so3mBummsOR9EZlmxrqxUfoTee/ds271tuzfIGuKVzHKGkwGjl6VRJse+ykqLbqJJhk3Cde9Bg8PSnbZe3BiHxAyG2bjMwObvS3dI0A+HMIPjSjsjFsVZwR2ZgLmKqAFjQAnWp5o5otKKR0YHgkrm2dNvoxiiCVwjmNTkKkifAEmoeJwNxDFyzdT/AMy0w+ZHzpz2f0+fDrlV7BJ3k6nT+FoqytdY+K39mrD/AMth9bn5U470vXVicFKTWNNr8DPMLtJkPcussfhuOv0NXGE6W4tPhxF3/wDLm/5k1p3RnbNnH5+2w9oEZQAUBJzZt+Yabqtr/QzAP8WEs+iBf+MUNoxtaM1wXWTi0+JluD99AfmmX86vML1qqdLlhf8AS5+jL+dXWK6stntutvbPNLj/AEYkfKqXGdUVuD2WKuA8A6Kw/wBuWj0hyZQzqMQxtBlt9oSp0lUzyIHFgNw4kb63bZvWLgbunaMh5XEYfMSKRMZ1ZY9fhexdHLMVPsy6e9L+0+i+JsKTctrC6kpdRsvmJmiTj3Y4qXZG/wCC2jauibVxLg/cYH6Gu3tlmJE8pE15mN9lIksGG6d/PfM1Pw3SO+pBW83MS7+/xb6Ti+wKS7m0dJemljCN2f8AmXonIpAyj95vu+Wpqr2N1lWLjlMQhsGJDFs1v1aAR6iPGsgbErmLlJYmSwcySd5MzJJrsfFKSCVcR4qf+0fWtqKrkzbPSltwwBBBB1BGoPka5VivRbp+2EsiyEFxFJK5mKlQdcumbQcKv161hH/y+v8AG8e/Y1ho1ZpdFZbe62CN1i163rv/AKFWOyOs+1cIF20V5tbcXAviVIV48lNKgs0GiuFq4GAZSCCJBG4g6giudAwooooAKKKKAOLuACToBqa8vbZ2q2Iv3rh+Frr3F8Mxgf7VT2reuszaJsbNxDAwzqLYPHvkKfkTXnROA5yfmFH5+9aiZkSbZpatkggjfv8Aff8AIxTEONQDhkbEWxczKhgNlUBiPDOQMxGknkN9asyjos3AToT6+Yq3w99RvJAEbuPE+nD18Io6SbPw1rsWw10uHVs6kqShXJr3SYUszLBO9DBINdWCxiH7jOFX7ygmZgRA9IkedCnxdClGuCbhMazEqEZlYyFALeUEcRzrswOzLl0stsIMkZi7BQIJjTf8U6Cd1dWJxb3BlVRZBOpDd5hyIAg/6pr5a2bZNq6zYhrbKsomUt2rSBE6KoGk6yd4GhrSytK6owsafD5LzZsYe4GfF2mOUgIkk71PhPwjhUjZRweHUt2S3GzEm5etsyiToqqe6oExxPjSHsuwM6n1Mes/340/7DC6SJjdNc2fO4s9jQeG+fByuki+tYlMQomzZiQZFkKQRqIJEjhqOVdl3Z1thug8/wBY19a+o4G4AD2ro2jtFbSgkwSYH51xTm5uz2sGDyVtgcH2VcRs1m4QRxUmfcVc7N6a4qzpiFF1eeivw4jun2FUlraiM+QEhtN/iC27hoDE74NTbV4HRhI/v340Kcovg3PHDLH1xT+o52+nGGKSM2bihEEeu72mqXanTvutkZU0MEamYMakc44VRYrYykZkPt+lLuP2YH0OZW5jj5jcfkfGnLJKT5dHH/5uKnLFz8Mh4npddzq1u7dN3vd9zqZyxEkwNGkaDWnXE2bjl7TlCmQB8jSDnUmFMaxG/wAKjbB6tcJiVkYy9mjvIiW7ZG/eGzsR45iPGhsCmAvXMMjMyWxbgvEmQ7awP3iN1a1kU4Ka6o4NFujleNrr7jR0KwdqxssX8PZTtuxck5RmuOgYd5t5kj51lPRIJexR7VVuC5bLkOAe/nt5jHCZc6c4pw6JdOUwbnC31+xLsVuDXJmP3l4rPEbp3EbqG1ss2tp4hLeXs7a3GDAyCt1C1pVIOpOYH0blVpzvA38HNGG3UKPyM2I6H4ZlcLYGeCyQzrJH3ZmBPAxSvsboqcTba6qtZWYUM4O7QlvvQDpoJn5aTh7mZUfwVvp/WqXEbIP+I3AGYLch4ExyYDh8QJ9a8zHqMsIOnz8nVlwwcqopsR1YX4zWr9pxybMp+QNLG09g3sPcFq8mRyJXcVcfusu88I37t01uljBqi92Rx3mqHraw6/4f2h+O1ctlDxBZghj0Y+w5V36LU5MvEjzsuOMeUYw0iBOh3EE/nx8KkYac6qGGckBTugkgKZ+6JiZMVzxWMW3czsisgvHMpGhDBkbyIzEg8CAeFRNp4Yq/Zn4SZVlEZlIkP5nfx1BHAx6VnPRt3VftQ3MM1ppDWWgA7wrDMojhlOdP9FOlZZ0FxYt7TuW9wvIP5iiYgf8A9L3tWp1AsFFFFAHxqWto2bhMuxzcAdAI/Dw9d9M1dGMwwuLlPmDyPA1qLpiasz/pPslsZZWzeu3FVWzAiDrBAnMO8NTxrMtu9Db+FJuko9oAAssgiYUSp8Y3E+lbNiUOoEFtRE90sOB8JHLSlLa2OXE4XGWsjW7tq2WKGD8JzAiNSsqROmsaCRNHRMyq+0Ix13bxv1008aqri2966Eag7ySN0kzpNXtm0G0OoJj5TUk9Dzd/ynKtyfvL7/EPnSqwsWbXbXZVULSZOVdPCTuHqautm7MAk3bo7u9bQN1/ZdAfWujanRnF4dSb1hja/GhLW/Ur8P8AqAqLgbVvRlLqeakEfMGhUgZcf49hrelqxnYfexBn/wDWpA9yajY7bl/EgI5lVlhbRQqLoZIRBG6dTwnWp1rFg/GEueLLDe+td1xxH2eRD42kPzWD8qe9i2/JT7BtMXKgnJGaJ0mQBpzrQNjYECDI8hrSls69dVmN0qdVC5ZA1JBMEDw0pt2btG0B9ooMDQr8U6azXBqYyTTfRn1nhU4/ZdsOWnz+fT9iyL22YqroSrAETEGd2vGdNJpS6wCc9pPD6mrJ3s20LWwQyy4YwSW5sTM8YgCJ0pfx207jGxiJ+0Q5hmAIlWldDvGg0qOOPqR05ouOOTfsS/8AC8TbRHW3dIt65crwwIOoBGh1MkbwRyJNn0e2yt2VIKusSp84kcY89R46VPxXXE/ZlDgrRcASTcIU8+7kkeU0lrtovfW+wCLdvr2yqSBlICLrM93fv1MkzXXkwpx+Tw8HiDjktqo+3X9LND7c8Dx9dPrXfau230aAecaH04Ul4jbBs3XtMZyCZOuh+ehB9q7rO2lbUH14VxvHKPU9vFLFmVwl/Y0XMO1pgyMVI1BUwfQiqvbr3bt1r5hmKqGgQTlBE+ZG+OVXvRnbWBZWt4m+LbqdzkBSCARlYj3GldG2dp7Pa6trC3hcuMSIWSogFpzaDhwmqeTLZd8HC9ZiedY5LlOrEPaqWclxrhIuDJ2ZAJBMxcRo3SCCGO5kGsEz29Fcfk1diSLlpMrAx2a6Aow3FCDodMtwKBAIqx230da9LWZLjeo+FuMHgG5HcePOkk47ISNZGhEQQRpBncZ4VTGlPHtZwayDxZ95s9vaqo6WQN6gb45rovGCDPr412WseL9oYsvcU5nUW7ajMuonvswAnTTx0rP8d0vuWVVrdtSWUMHbWM3eIG7iTpTB0F2n2mEcGO9eU8NM4UGOQmfDTyqWmwpLmP8AItXNXwzr2T03uHaNi2rXVsm4Lbi7cDls0qNygLDFTxPjTX1x42MHZt/9W8J8kVmP+7LWUbcwL2do9msdoL1opB0JZrbLrw1NW3TrF4s3lsYu4jtaBZckRFyAJhVkwBw3eddW1LKq9jzm/SL+NBe0Y3k5o9ZqVsrGMipnPdRy1thmD2iCCArrqqsRBGo8JgiPdfco31MtJAAHCuvbZK6GHG3bqXbeOtqzSiYgnQ963Aecuio6sYMAd4jQiBt+zsYl60l22ZR1DKfAiaw3Akvhiltit5PswAQA9u6wOQk6Rmz74Hfp56mMeWwb2STNi6VE8FbvD55qg+OCqNBooopDCom0MfbsqGuMFBIVZMSx3AeJqXWedbuHa7+x2U+N7r5STABVC2YxxEEDzoA+WMLcTEX3z5kvv2mQ/caAO607iBBBHAHSlDpFtNGvG5aIF+3mQzIW6pBVlPhEif4TrApv6OY4YmxbxOZsz28jrJy5lJDHLuDTOvEEVl/WJhDavuRoC2b3/rV304I9yFg9jtiFdEOqL2muswVWPM5vlU3or0vODbs8TbZ7fBgMxX0Ygx5H0qtt7WuWOze00F0k6CGGmhB3iZqRZxCYi5edCVCgHIyiZJI5kEQDrzipuSXJfFgnkajHls2HYe3sLilnDX0YxqoMOPNDDDziKg7X6F4XFHNcsBLhn7WyQrE8zAysf4gTWbYXAYS8R2im286XLZKsDz0q52dtzG227PDMb5trLdsZZlBAOvOSN5irwxOUXLsjmyZFCag+rIfSnoJdwaNeS+j2lkw/cuacFGq3Dv3R5Up4bEljAE+n6UzdYOIuXGZyxYFiNNyrwXwEkaCBzmouw+jl5cKMWEzWrjFYUEsApIzGNwJzD013iswjHzIxm6sWXI1ByhzRBuyLZJ3yPHdr9aj4zHFdxj0/SrS9dXgD5SKqbqvePZWllm0A56T6V6OrwY447b6HFotRlc3S6kuxiyy66yOBFfL3eVLayJYAT7moXQ62l7EWrV1sltm77EgQACTqdBMRJ51aMoON7O3muQ5CniRGUGByWK8b0J/ue+s2plGlJtPj3/IpNqWct24N+kjyOorrUdorII7yiJPEd6fKrfpTgyrFxBCjIxHBpJA+uu7Q1ZdW3RtMdaxNtXVMUhRkz7mtw4YDiDmykkA7k0rSal06EMmKeJ7ZqmGFNjEYoG7nUvFsOCMqkkalY7yz4jQ7tNVxMJ2bsCSCrERO6CRGm+KZdt7CuYdEW5bNu6rOr8QRKm3cUjTKc5Tzt8CaW8fji+IdpBDNmgjnqfnWml2MRm+vc7cWIEiT3tT6Afka5bFv9njrLfvr8+7+dS8MQcK8/ve+8flVFfv5biPyYH2M0pR4ocJ+tSfuaZiceQ7qCYDT7gfpSD0xsxfNwCFuAMTwzfCfKYB9aubvSC07ZlDZjwJA+lTtj4q2zjtAq+LSRGh3n9K5IRlj5aPb1mpwZ4bIvn3Eexh7ziFW4w5AMRTt1fbLz9quJJsqCCrXEY66yADG8R7U9/4rhEthUTtCdSc4UegAqox2KDMdMu6B9a6MM3N+x5GfEoRuxa6T7KCX8+GbNkKurhcozLlacvgw+VVu3dqtiL97EEBXcZsu8DKgUDy9OFM2KYAHlE0ivdhWPgR7zVnBbrOVSdUTMAylyRMFZ1/Px1qzFUWzZ+xUasxWIncXyR58Z5VeeVUgzMkW/R7Grbe4GfJ2ll0VpgB9HSfAskeMxxpp6msX2mIxbhQiXVRwoAAUguCABoIn6VmO2j3AObD86burrbxwuJCdmbhvBUgEAyWEHkfGfepzjyzcXwbvRXwV9qJUKyfrqDG5hcoJYaryzG5biDunQfKtYqLjdn2ruXtbaPkOZc6g5TzE7jTQmY31W40g38M2hB7QA8CDkuD/AI/OpPWTsrtLQcDdofWoO2MKcBtvMdLd25nB5relX/lYk+gp72lhBcRkYbxFWjyiUuDAEsk2Vb/pyhH+tj+lRNlY7JiA33WOU+RMfIxV1tWz2F24pBy5obfEMI8pBVTHnS1ftDMFiCJB8e8xB9iB6VGrbTO2ORQjCcOq/wB/vwL3aPcvoRMMwB1jiKt2222ExD3AobMMkExvKneN26qPalzNbR+IAPtB/WpfSlNcw4gN9K7NHbwTXc4vF1Fa2Ml0fP60Wu0b/bWw5EZwwImY1PH1p36n9rOLD4Z2B7IIygiCBczsyzPeCtx4T5VnmFacJ5MfmAaiMW7fLOaArAjcQyhpB3jfHnNS8W0/2nTwjdOvpRyeHy2ZMi+TfMVfwzrnuWFI5ui+A4+OnoazvpL0oRA6Ya0loEEFlRVY+o4eVUibXuhOzzvl/CTPKdGqsxdjtJ78EiO8PThXi4/DZKVzla/Hj9D1o5oLoio6J2u+7RoqR5ZiB+VXPQps+KuvyQkEaESw3Ebj41AwODu2EuBV7QuABlYaRPA8dfrVh1fWWW5dDKVOQbwR94V2ZYtKUj09HmhJYcS6ptv+Dl0qULbcDiR/yBpb6O4p7eJtPbYq4cAEEg66HUbtDTB0zPc/1D86XNhJN5DyZfqKMHGOzfivr1cYv4+ptWL6WSy2cRlxNk2wHBt5XznQhd0NHoY3idEjpLsiwl7Jb+BgrWjADEOFYZeG8xkMCd0bqnbdHHxpJ2zjSrhLTEEayNMs8BG48ZHhT005STsx4vpsOFw2qrTLK3phbg/fI/3KtUG0RuFd42o62uyKiAQZ1mQ2bXnrVdduE6muo8M7sLv3flV7ZvQBv+v98agbA2PexDEWULR8TSAqzzY6Dy3022+gmKiZskj7ouSeHMD5U0mJsqP2nxHqIrtt45huJ9DNdlzo/iBpkzNroDO7z3etVdtgJB3gxTEW7YtnDZiSFUk8JOirPhJB9KW8Vc0P98KtsK0rd10Cj5vb/SqVxOYCSRypXbGWvR6+4K5SQwbKrTAXOGIB8DkYx+7pVtcfvGN0mPfkKotj4g2wCACpgNJiTmzqT5FSJ5MRxq+uWcxJtmVy5xOjZecbmgbyhYDva6GiLpg+URcamZ0Xl3j6aD5/SrPolfy47BPzvZT5Z2X/ALvlVbge85bUjU68gNP1qb0TWcfgF/fRvd2b6AUTFE9IivtfBX2olgooooAUesTot+22A1uBiLJz2j+LcShPJo9wKRLWIzKGBYSOZ04xHga2msTVMr3k/wCnfup6Zyw+RFSy3Vo3CrKLpLYNy0wjdDEk7oZQTr/FHrSMMKxIYAwDE6Ex5EiSB+VaVtNJR1/EBPPusHHzFKOGQCbZ5llPOYkfn5eVGOTUXQTXJwWwgABGccM270H5GaldIsKxQwjaaCFJBHAgqI9N43V02zlMHdPt/SmbCYqO6d4jj4aVvDqZYm65vgnmwrNt3PlFBs7CucLGRgS3EFeA/FFGD2WVtG7mBa2xzZZgI3MmCcraEjgw4Amr7H3JU/rUTo8/xTqNxHAgyCPIgketPJrJTjFVSRjFpI43Jp8y5I050BJgHnXfjtmMgzMjKuneKso18WAWa+YJBavm0Wy5c3ZudModGFt5AkZSwMgaRIEimJhZQsZS1eDyFF04d2tbxLXJS6wUmWUsrQCWInMTzbWuDahYpG2IlTP9/wB8KstgMe0IP4fzqJjrITErAC9ohcoIAUh3t5gFkBWyZgBpqY7sVZbLs98soAVIDk/ibco5mJY8hHMUs0lLE2dOg9OpgVHSJFOjiRO6Y1pf2bbQXkyZh3hoTPjTB0sEKx8frS/0btZr6+c/KPzqWJ/8metrobtfD52/UcukPwGN/Cs9bCXQ0lCZOuWDv8iaeOld6E9aUMHdPaoRwZT8xT0q9LZjxuV5IR+PqxpwfQQPbBe62YxqqgxpPHfG70qiXotc/axhswj4jcG4JxYjgeEcSRzrR3l1HeYaAiJA0UaQOEUsYrHvbuykhmAEiNYJygg8BO/9BVoSbkkzz8+GCxOcew9YTD28NZFuyFXKIWYJk8TvAY84J467qsBtFSIKqRziG+p47uO7U1ne1Nv3LTwpUTJmDrumYI47uU1zs9KQR3hB45YM+mld2SChPazx8WR5Me9dy421eNsXEzlbdzQn8QH58+dZ10j7NbsWWLpA7xBUzviCBMExMQeFPt3aiAI5yuQZKsmZNywDI1BBIPLSknG/aOHgKA0gc4JrOaDi6Y8ORZFaI2Hv5Wu2+agD/Sy/XWrjors03C7rM95GiBlWASefMeo8aWXfvsfH+/pWhdWN0DDY6d4Cgf8A3GCH6VGPUuzosdFrUXbKvHfRlkZiqAMROgGrZvRRzpZw2KYMADmy5gGOja5gDI8z6aU87QxhS1cb8KMR5waRMEgAnwpySEi3w3dtu3JT9KsehNudrYVfwuo/ktmfmDVZhrwZFG7vd7yWXPoQKsurN52phid5dv8Ag9KQ0eixX2vgr7USoUUUUAFef9vbSNraOKO9WvPmHkTqPEV6Arzh0xwdy3jLwvIUZ3d1n7ysxIKncw3bt3gaaSfDE3XJattOy4+MDzBFUuIwgvWTctmWtOykjiBDA+YDD0HhVV86nbD2ibDtpKMQSN0ECJE8dPWseVt5iPzN3DIyvnE7mHxD8x4H9a4Li2RlO8Rl9t31j2qVtO2mYXbB80III5jkVPgdK6GAYZl3fQ8jU5wrnsbjLsXK4kOhqNsS5DsK6cOsrKcPiXl5eBrrwNyL3nU6Nllt5NbN3kTbPkZZfnm9xXyzjrirCXHVd8KzAecAwD41NxVntLTpxIlf4l7y+5EetVmDIYA104alGn2IZOJWccPhTmLd65euEKCzFmZmhVktJ5b+A8KahYVFW0hkICM34mOrv4yw/lC8qrdmqBdLcba93wa5mWfRA8eJB4VL7TUedQzu5beyLYbj6l1FLpW14Ei7aIQjV0OZD5Nl0P8AEB5VF6IKgcuG9CII3neNCNBrp5CtB7T+xVdi8NaPeNtM3PIs+8TWNy2bUd0NXL7RHNk5r8hX6XOzuttASd5gcvKqbAWoZf4h9aZGM3JAHkIH0qH0sbssRauhdHUM3Ispg+pGWferYXS2kNdn8/K8nYdrFyAP4f8AsFJuIuA4m2P3ln+an1FB2aLyKDlZ5YhSQOzAAM79TFZZiMb9uG/C4Ong0+fOrYlWRMlqMiennBdX/RO6QfEvr+VUrNTF0mTTMN0z70tB9a9DWxrK37njeHzvTxXsNOGObDDn2Z/2E/kKXnxBYzNMOH7uEBPFXPoc0Ur2j/fvT1f3YX7E9A/VkrpZGf4j50wdEttNhu3VrZZb1pkjk4IdG1O7Mo954VQlZfzirGwJaBXnTntPUjGxh2xi+0sHLIBdV89HYzHDujceNVCJoY3KBP0rndvSFH3V3DnO8+Z09AK5YD4yD95SPb+k1uFvqZlS6HG1cyq3ipHvp9Jq56tmjaWFP/iR7qw/OqkrEg+IqV0NxHZ43DNyvJ82AP1psSPTor7XwV9qRUKKKKACo2NwNu6uW7bR13Q6hhrv3ipNFACJtnqtwl2TZLYdv3e8n8jbh4KRSDtvq4xlgkqgvp+K18Xqh7w8hmreaKe5i2o8tMCCQQQw3g6EeYO4+cV1g5TmG77y869Kba6O4bFCL9pHO4NEOPJxqPes5291UOvewlwOP+ndgN6OND6gedatNUzNNdDO7FzIQ6ajx4jiDUbbOMVSr25nkRu8J41YbT2JiMGw7ey9tWMaiVn91hKk8d9Qr2FDrzU8f741zuG2XPQqpblx1J+zukC6ZxlO8Eaj9d48a54QgXGVYyzK+Td4fI1QthoCjeQIn1b8oqxwFzW2T+GP5SVHyAFWxxSdonNtqmX+Dua3f40HoLZI+prvL1VXsb2YcgT37ZOvApdA+a11Jt5OKsPY/pXPOEnJtFoySSQzZqhbTeEJrstXgQpG4gEeomo+1VzJAqRspsJv140wtgrd+z2d1cw3jmDulTwP9maXcacoEcKYdlXZSab9wRzvl0sfs4f7EgSokTBBY8YkCKVsVatC8zW7YEniBMDQabgeZG860zbSbuk0ove7xNaU5MTSGR9jNiLcWwp7ohc6Kx0iFDEZtxGn6Tn1ixmdUPdkwSdMvOZ3RWjbKZXsBWAIBIggEc9x866MTs6xJPY2p55F/SuuWtlNJTXQ5IaOOPdsfX/cFJtu/wDZi2g4AAclGmtL1ywywTG+ND/SrPal0Z4UAAcAAB8qiXmlB/EPzrWTVSzTTaoxg0scEGk7IdlftF8x9as1XfpUbDYc583AbquNmYcO4B3cufhWZpfeZWLfREzZmy5Kl9zqdOSnQHzOp9qrrllrVwq3xIY8/wChGvkaYcRtQJeKhZKqo36DQtw141XYoC6Sz7zvIMfTh9KWFTbbY8m1KkRWUMSZ0OnqQBVz0N6H38aDesPaXs3CkOXBDAKwOiEEbuPA1b7L6tcTibKOGSwh1XOGLRwOUc9+pk089XnQ6/s972e7buW7gWAoYHMpOsHdoSIk8K3J8mYodrcwJieMbp4x4VyooqZQKKKKACiiigAooooAKKKKAIm1NnW8Rba1dUMjCCD9Qd4I4EbqxTpb0Iv4Es9oG7ht87yo5OBuj8Q05xW7V8igR5hVFfdv/Cd/pzrhcDAKIkLMc9TJ146/U1s/Srq2sYiXsRYuHUgD7NjzKj4T4j2NZjtzYOKwZjEWyU4ODKnyf8mg1na1zEd394pL+OBt3FYEMQkacVY/kze1VykVbtZS5uInkdCPeu9dmYRgAcQ2GfQfaAXLJ8c6w6DnmDAc61GavkTiR8HtlkUAgMoEDgYG7Wpo27bOjBh867cX0DxyKHt21xFsiQ+HdbikcIGjewpdxOFe2YuK1s8nVlPswFDxQYKckStrbQtlTlJJ8j+dWvRDElrBJIkMdOQ4fnS3cw+Ya1ywLNbUQSDr9aTwqqQ1kd2x1x5zIRzFJ2OGWPCpY2zdAgw3mP0qq2himeQQBU1hkjTyIa+jeJBtNB3H6j+lSMVfgHypY6O4/skYESGPDeI/96nXdoBgYB9azLFJPgcciaKIgsx5mpXZiAPWvrRMxXAOCYq8MdcsnKd8I5M4EDnXXsu84uZlMH0+h0ou709fqKmbGwpBEgkkwAASTwgAakk1Wr4ZO6Jtm0ZJ1JZvM8vMkmtV6FdX4XLfxay29LJ1C8i/NuOXhxk7pnQToR2GXEYgA3t6JvFr9X8dw4c6egKUpdkajHuwAr7RRUzYUUUUAFFFFABRRRQAUUUUAFFFFABRRRQAVwu2gwKsAQdCCJB8wd9c6KAMp6w+rtcou4Gz357yZwEj90NuM8JA31k1/AurFXU2zwzKYI5qZ7y+IkV6tZZqpxfRfCXUVHsW2VPhEGF46RuppiaMA6K9JcRs8uuHu24chnW4MyyJEgKwIJ3EzrAp+wPWmjrkxuGRxzt5SD527p0/mNabhNmWbQC27VtFG4Kij6CpRtjkPanaFTMjv3NgYmTD2G/8NLi/7VDW/lSltrZmAU/YY5rnJXw92f5wAvyr0SFA3AUdmOQ9qVhR5V7MHlPh/Svl3DZQCwIB3ZgQD5EjWvVYQDgPavl20rCGAI5EAj509wbTyosAaDSvjPXpXFdE8Fc+PCYc+PZJPuBUB+rvZp/+lQeTXB9Gp7hbTzoZrrtpBNb5jOqfAP8AAL1o/uXCflcDUv47qaYGbOKB8LtvX+ZT/wBtG5BtZll23op5MR7gfpW5dWHR3DjDWcVkLXnUyz65SCynINwGh13xxqq6L9WD2ryti/2e7aAM2+83e0ymGUDStNw+HVFCIoVVEBVAAA8ANBSkwijsAr7RRWTY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3" name="AutoShape 15" descr="data:image/jpeg;base64,/9j/4AAQSkZJRgABAQAAAQABAAD/2wCEAAkGBxQTEhQUExQVFhQWGBcVGBYUFxUVFBcVGBQYFhUVFBcYHCggGBolHBQVITEhJSkrLi4uFx8zODMsNygtLisBCgoKDg0OGxAQGywkICQsLCw3LCwsLCw3LCwvLCwsLCwtLCwsLCwsLiwsLCwsLCwsLCwsLCwsLCwsLCwsLCw0NP/AABEIAOoA1wMBIgACEQEDEQH/xAAcAAEAAwEBAQEBAAAAAAAAAAAABAUGAwIBBwj/xAA8EAACAQIDBQUGBAUDBQAAAAAAAQIDEQQFIRIxQVFxBiJhgZETMqGxwfAjQmLRFFJTcuFDwvEHFSQzov/EABoBAQADAQEBAAAAAAAAAAAAAAACAwQBBQb/xAAoEQADAAICAgICAgEFAAAAAAAAAQIDEQQhEjETQSJRMmEUBYGRobH/2gAMAwEAAhEDEQA/AP3EAAHOnWUtz8uJ0IeLo67S8/3PtHFcJev7ktfaI7+mSwfEz6RJAAAAAAAAAAAAAAAAAAAAAAAAAAAAHmE09x6AAAAAAAPjRWV4bLt6FoRcfDu35fIbONEWliXHxXL9ixpVVJXTKOcznSxThJNea4M4jqRowcsPXU43j/w+TOp0AAAAAAAA+OVgD6DjKsFXRX8sb1s74s7A+Rlc+lhwAAAAHDE4lQXjwQB0q1FFXbsRadV1G+EfmQryqS+7JFvSpqKsiTSSIJuj1GNlZbj6ARJgAAAAAA8zjdNcz0ADM1tG1ydv8nKX18Cfm9K1S/NX+/gQYK+jLIk5VHXAYl03fg9GvviaOnNNJrczOKmWWX1tnuvc/gyVz9ogq7LMAFJYAAACDWxPG+lm/JEnEvuStyfyMhj8wvFJcYNPrvMHN5HxSXYcfkyViMweypX36+XAkrHd9rwUl9TI4rGXopLhp/8ARI/j/wARO+mxr6/4PBnNfs3vEjX0MclJa6PTo19/AuDA08XtOHnJ/H97G8pbl0XyPb/07NWSWn9GLkQpaPQByxNdQi5Ph8XyPSM54xmKUF4vcimqVW3du7ZwrV3NuT/48Dtl9LbmlwWrJ60QfZb5fQ2Y3e9/LkSwCBJLQAAOgAAAAAAAAFfnNK8U+T+D0KmlE0OKheDXgU1OJdjfRVfs+xp2OiR9SPSR1sgTsJVurPeiQVlOVmmWMJXV0VUuy6X0egARJHxoxeY9nK3trU7OnJ3Um7bHXmbRsj1qyRl5WLHc/mW4rqX0UOH7KUYr8SUpt71fZj5Ja/EkLs5hZf6fh70v3PuLxTaeytOMm7I85VjNqO+74/45oxTWFPxUrRc1bW9nin2YpxqRnGctlNNwlZ3t7qT4K5okQY1Pv9jrTr8DVgvHHSWim/KvZKM/mmI25K3urd15ltiqndsuO8rJ0UbYpbKa2V0+RocsopR2l+bXUqYYe8kudjQwjZJci230Qg9AAqLAAAAAAAAAAAAD4yqlCza8S2IGKjaXUnDIWjigfTy2KoikGyRga+uy/L9iFORyhU7y1trv5FTotmTQA50Kqkk1uOhIEfF1lFffkU88SpNpa23vgunNkbtXjJQuo797f8sEtX6u3qfKdJQpwj4Xf1829PU8nkZHVtfSNeONSn+yHmtWUlZaRWuvH92esknHZVndbn15r4+hX5ziXOccPS1nL3mvyrx5WWvmeYYaWGfs+GrjfdKPGPVfUytd7NPj+OjX05cOK3MVJabXqQcrxSnBO92u6+fmTqj0fS5ZtOdmfWmdtvT79eh5jVjK8XpJcPquaIzraK3vLcuel2iDmdS9NVIaW9Yvk/Ml87j0c+NV0XmDo965OMtkueOTgpL3motcnL3JLwZqT0uPnWWdme8bxvQABoIAAAAAAAAAAAAAi42O5ko514Xi0DjK1s5zkJyOE6l/kQb2dmTzOe8i1JEuU4qDuntN2+ZBnuOzGyzei1yPE2ew372q6rf8PkXZkKbcXFrenc1lGptRTXFXLHOitvbM3nVH/wAiTa7rppO+7WaT+CK7PMXNT9nRV6kkrcoq2sn4I1GcUrxTSu0/k7/QpcHhrVqk3vls26JbvU8jkY9Xr9m7DScp/oy2X4yhQrSo/wARfE76mkdu+j3ST01WhdubqRtNqpHhJLZqQfBtLevFehke0H/TyticxqzptKlUnTqt9xSTVJQ2lL30k9vSOj08GaPK6U6UnTnJylTcqbm981F2jOX6nHZv4pks2D44VJ9M7izfJbnXaJeTUZUZ1Iy3O0k+fD13F1iayjBtvfZL6kDF17RTUdp33c+PzsUeKnVqS2qsnGPKHBdVu+Zjr8ekWeDp7OtbOL4mlTW5Nuf90lsqPkrebLjGv8GUv54Xf9y3v5+hkadLaxNP2a7q2Vdbl3lY0+d1bU3COr0px8ZvSy9SmtslUpNJEJwdsva31Pw3blGalF+Sub9Fbg8pivYOW+jDZiuCk0lKXw+LLM9zj4fj2/3r/wAPPy35f9gAGkqAAAAAAAAAAAAAAAKXHw2ZPx1INSRdZrQ2oXW9a+XEz85a/fIKdkk+jxOR7UdEe1C+qSJEafror/MuWkQb2cadPcXuWPu25biBCkTcJoyu6RxE1oydfE2m+ppsXW2YtmFlW2pSX5ovXo9z+h5vNr0kehw53ts0VDFKVua3PiuhGrYO8nK+rd31K2MpQcb2SbUbtpK73LXnuLSrivZ+8rmfz8p1Ra48a/EpO0OYyoU24U51JJX2aavK19XyS8WZqnQxleNGfs4w9tVlCEG6iqqlFbXtptycdlaJ6b2rGtnNOUqqbjyadmtCZ2aw7UZ1ptynUdtqTcpbEdyu+F76E8Lx0vHx239kMvyR+SrS/X9hYWnhqcYLWV77rylK1rpebsizynKrNVai7y92G/YvxfOb+BIwVBOW1bVceJZGrHxpVeTMtZm1oAA1lIAAAAAAAAAAAAAAAAAAZQ43BKE7v3X92L48VaakrM6noFDRp3JkKZ7/AIbZZ8rVLIpy5dEojbPdkjnPEpFRjcwtxI1HEuRgvk96RsjjdbZZ4vFbRlsypSU/aQ95cODXGL8C3k2QcVIzXTrtmrGvHpHTbjisPKnJOO0tNpfmi9HylZorMu/iqdanTqXdFN3/AD2jZ2tJpSUetxhK+KS7jU0m+49nTjZX1NLlE5zV6lOdO+ji2nB+V3bysSl+XR2m4T9aIGHyCtOX4jUaafO7kr8OppadCyUYqyVkvBH2N9pfy2at48CfRpW14m7i4pnejzuRkq9JnqlCySPYBtM4AAAAAAAAAAAAAAAAAAAAB8bODxHJXIOIxDlLT3Vu/c7UZX1FfitnE9s7VKj4lHmlexbYipvMxnWI4LezzORk6N3Hjsqa9a78y9y6ilHak0kt7eiMnRrp1G27RhdXfhvZZf8AcNuzbtFe7H/c/H5GKXrtl/LzrEkvsuK2OpPRNrxaaXqyBUleViPisZDZauUMM1ftVFNWX5t9vBI73Rjxc5S9WS8/TjKFm1rw0ND2ec5UpzTbcWtHxVtUvEz2dVYOnvu20k3q7tpLU1fZCFqCfNt+iSJ4sflS/wBy/wDy1kxtpemibhcyjK2uvJ7zQ0p3SZh85X494q269uL4s2mBjanFPfZG3iXTqpf0V8iV4ql9ncAG8yAAAAAAAAAAAAAAAAAAA8VX3X0Z7PkloAVMaOl1wO0HZHpQscMTVSRRnyE8UbZFx+J2Uyny6ipylVn7lNOWu7RN/S/kfMdVdSahHi7FrmeGVPB1or+lO/i3Fo86V8lbfpG3LfxY+vZ+UYjG7c2o32btrg34v9j1XxjitLnjCYazuWajBLv2t8TnS9HgO7yt3T7MvWzGo9LsjutKOr3mhxeY0YpuMF1sdsi7KTxcZ4monGjBNxXGbT3dDVjlP60it4qpqZe2QspU6zi5e6ndLpxP1HKaihQj5/My+RZfHabekV9pFxjMVwW7ckYqz/k6npekfSYOGseNY32/bZ3wMPa11yubZIzfZLDe9N9EaU38GNY/J/ZRyq3ev0AAbTKAAAAAAAAAAAAAAAAAAADnWqbKucb0tnUtkbG1UvqZzNcdbRbzrm2YpX5nLIsqdWXtanurcnx/weVkust+MnoY4nFPlRK7P5ZK3tJLV7r/ADPfarFxhRlTv3pqz8FxOmcZ9GmmocOPLofmmedoNpvW7JOpmfjx9/2edyM+9tnDHYpR3WK11dveyvq4uVSWzCMpye6MU5P0RoMr7H42oleNOkn/AFJ6+kUxOPxXZ5+Oat/iuinlhPaVqVPhOcY+rt9T+gFgoxo+ygrRUNlLysfkGM7AY2NpwqUZuOqUZTjLT+Vyja/mj9D7DZ+8TScKqccRS7s4yVpctpp/fqbMWnPiaMMvHX5LRl3NwlJeJ1wdF1JpeJpMw7NOdRyi0k9db+fAscuyuFBXbV+b0S6Hmxwrd6fo92uXCna9k3AYb2cFHlv68SQc6NeMvdkpdGmdD2ZSS0jy223tgAHTgAAAAAAAAAAAAAAAAAB8k7GezvMrEzOMwUIvUqsqyqVeXtat1DhHn/gw58lW/jg14YULzs5ZNlLrS9pU9zlzJufZmoRcI6KOmnyLjHV1SpuW6y0+h+dZzjNNeN3423lWWViSxz7ftlGfO77Mt2nz1yexG7bdko6tvlpv6DJ+ylStaVduEH+Re+/7uEfme+x9Dbq1ar4OyfXfb0NvSdiq78H4T/yS4vCm5WTJ3v6O2T5XSoR2aUFFcbb3/c3q/Mto1LFWsTY5zxhDz0egsf0kXsKxUdocqqTtWw0/Z4mC0atapH+nL6P6HmhjSzw2JTLMeUqy4U1pn59iO3WKsoqajUT2ZxmmpJ7t3PwJ+Cy6tX72KxE2n+WL2UXHaHstTqz/AImEfxktUv8AUS3X/Urb+O4rcup16/8A64NRWjlO8YrwV9X5DJdbSnZVxuMkm8jTNFlVGhQu6a2ZNJN3d2luvrqXFLM1zKPD9n7a1K0m+UEor1d7k2ngacdzk+sv2JTeRf0WVGN+i8o4tSJJSe0UUW+HfdRuw5XXTMmSFPaOgALyoAAAAAAAAAAAAHOvOyOhXZpWtp4NleSvGWycTutFJWaliaanrFu1vHgamTUVrZJeSMdl8/aYyMV+TV+hsalNSVpJNcmk18TPxO03/Zfyuml/Rge1naL21WGHw95pSTqTim4xXHaa0XmYzPcY3OaXCOyurP2PM8LFUKkYRUe63aKS1WvA/C7uU6je5Ta8/v5kcseNO3+jFMO8kx+2aHsvBU6VubLx10ZnA4iyJ8cV4nmOnvbPovBJaRae0OdavZEKFdv3U30IuJxe9PTqc2RWt62T6OKU7uL1W9cV49CxwWO5mPwGCr1am3QulHfUfuLnF/zdC7VeLlstqE/SMn4cugctdkmk+jZ4PG8ybJ6aGMo41wdpFzgcw8S6M30zNeL7ROqYkj1cclxO2LpKrHuvZnwfDzKzAdmqtWX4j2Yp8736czrm6ep7OJwluujtg8S69TZheXNrclzbNnShZJcjhl+AhRjswVlx5vxZKPS4+D4137MObL5vr0AAaSgAAAAAAAAAAAAFLnUZSlGMVdy0XLq/Bb/QuiPh8KouUtXKW+T324Jcl4FeSPNeJOK8XsqMtydYfEKUU2pwtKXHbV22+V7/AAL8WB2IULSOXbp7Z8aMfDsNTtXT02qjnBrhFxXda63NicsTW2ISm90YuXor/QXM0tUcl+NKl7R+VY7shWp1FTj3m9Uk+HPwXUm0ewle21JxdtdiMrN+G09EaTs5iE515ykpTdTYv/bFN28LyfkkX0sUrXMWLhzS8nvs0PmZaXvRgsPks7Wry9kv6dOzklyctUvK/U+1cvwUNfZKT/XKTv11szQ5plrxUo7E9jZupPi1wt5nrC9jaEdZ7VR/qdl6Ig+NapqV1+yWJ4YSp72ZyrncdnZgkktFGKsl0SKTEYCrXfcpSfRH6thsrow92nBeS+pLSJLhN/yos/zFP8ZPy/K+y+O0TjDY5VZbl+lq7RcV+y1aGsGpc0nx87XNyC3/AAcevsrfNyb+j87darT0nFrqmTMNnduJtpRT3q/Ug4nJKE/epx6ruv4FL4Vz/Cif+XNfykq6OdfqLPLsO43k6lSblwnJNR8I2S+N2VOL7JLfRqOL4Kfej8NT4s2cJNTWq0a8TRx8eRN/IU5njrXgaKb0dnZ+OquVuSZs6i2allO8o3W6Tg7TVuEly8yvq5xfRO7bskk+PxOHZzs3WjXniMTKKbnOcKUG2k5XjtTlxezpZaavVl9qtpozVtaNeAgTOgAAAAAAAAAAAAAAA+Simmmrp6NPc0fQAZfEdm44dOWEg4pycpU027tpawUnpuWi0KyWMqvuKnUcuWzJfaN2fAujq6K7I8HKnC87bct6TulyXXmWR8PoOAAAAAAAAAAg5hlNKtrNd7+aLtLp4k4AFbl+R0qL2opuXBye0104Isg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324" name="Text Box 33"/>
          <p:cNvSpPr txBox="1">
            <a:spLocks noChangeArrowheads="1"/>
          </p:cNvSpPr>
          <p:nvPr/>
        </p:nvSpPr>
        <p:spPr bwMode="auto">
          <a:xfrm>
            <a:off x="-1" y="7937"/>
            <a:ext cx="9144001" cy="13234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0066"/>
                </a:solidFill>
                <a:latin typeface="Calibri" pitchFamily="34" charset="0"/>
                <a:cs typeface="Arial" charset="0"/>
              </a:rPr>
              <a:t>Conclusiones de este proyecto piloto de preaviso biológico en cultivo orgánico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1" y="1772816"/>
            <a:ext cx="9138991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Muchos productores no tenían buenas practicas laborales (deshoje, criterios de cosecha) : fue muy difícil mejorar sus practicas (desafío importante)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Calibri" panose="020F0502020204030204" pitchFamily="34" charset="0"/>
              </a:rPr>
              <a:t>Se logro aumentar el uso de aceite en las decisiones de la asociación para mejorar el control en el bloque (11 vuelos se hicieron en un ano). </a:t>
            </a:r>
          </a:p>
        </p:txBody>
      </p:sp>
    </p:spTree>
    <p:extLst>
      <p:ext uri="{BB962C8B-B14F-4D97-AF65-F5344CB8AC3E}">
        <p14:creationId xmlns:p14="http://schemas.microsoft.com/office/powerpoint/2010/main" val="23910457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1CDC67F865BD47BFD7D46FB7241F0F" ma:contentTypeVersion="8" ma:contentTypeDescription="Crear nuevo documento." ma:contentTypeScope="" ma:versionID="4a5fab48b1749efe341c970a9492aa54">
  <xsd:schema xmlns:xsd="http://www.w3.org/2001/XMLSchema" xmlns:xs="http://www.w3.org/2001/XMLSchema" xmlns:p="http://schemas.microsoft.com/office/2006/metadata/properties" xmlns:ns2="819364f1-338e-4b22-ace8-28d0b626558d" xmlns:ns3="85cc1b85-ba20-47d0-ae1d-fe44c516e361" targetNamespace="http://schemas.microsoft.com/office/2006/metadata/properties" ma:root="true" ma:fieldsID="6e0cee6181488702821fab215b1424d8" ns2:_="" ns3:_="">
    <xsd:import namespace="819364f1-338e-4b22-ace8-28d0b626558d"/>
    <xsd:import namespace="85cc1b85-ba20-47d0-ae1d-fe44c516e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364f1-338e-4b22-ace8-28d0b6265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c1b85-ba20-47d0-ae1d-fe44c516e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5C5561-AD56-403C-85AF-85AD579C6767}"/>
</file>

<file path=customXml/itemProps2.xml><?xml version="1.0" encoding="utf-8"?>
<ds:datastoreItem xmlns:ds="http://schemas.openxmlformats.org/officeDocument/2006/customXml" ds:itemID="{E35AE98D-F7FE-4F5A-88B2-E841CA889BD9}"/>
</file>

<file path=customXml/itemProps3.xml><?xml version="1.0" encoding="utf-8"?>
<ds:datastoreItem xmlns:ds="http://schemas.openxmlformats.org/officeDocument/2006/customXml" ds:itemID="{8240095B-5E37-49CE-B79A-0C9767C8BA49}"/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676</Words>
  <Application>Microsoft Office PowerPoint</Application>
  <PresentationFormat>Affichage à l'écran (4:3)</PresentationFormat>
  <Paragraphs>91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Wingdings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lapeyre</dc:creator>
  <cp:lastModifiedBy>lapeyre</cp:lastModifiedBy>
  <cp:revision>200</cp:revision>
  <dcterms:created xsi:type="dcterms:W3CDTF">2016-07-14T00:02:12Z</dcterms:created>
  <dcterms:modified xsi:type="dcterms:W3CDTF">2018-04-12T03:12:43Z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0x010100541CDC67F865BD47BFD7D46FB7241F0F</vt:lpwstr>
  </property>
</Properties>
</file>